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6" r:id="rId2"/>
  </p:sldMasterIdLst>
  <p:notesMasterIdLst>
    <p:notesMasterId r:id="rId12"/>
  </p:notesMasterIdLst>
  <p:sldIdLst>
    <p:sldId id="5009" r:id="rId3"/>
    <p:sldId id="5031" r:id="rId4"/>
    <p:sldId id="5032" r:id="rId5"/>
    <p:sldId id="5026" r:id="rId6"/>
    <p:sldId id="5027" r:id="rId7"/>
    <p:sldId id="5033" r:id="rId8"/>
    <p:sldId id="5023" r:id="rId9"/>
    <p:sldId id="5024" r:id="rId10"/>
    <p:sldId id="5034" r:id="rId11"/>
  </p:sldIdLst>
  <p:sldSz cx="12192000" cy="6858000"/>
  <p:notesSz cx="6884988" cy="10018713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86BA7F2-EA36-0C59-46F6-95ED6594F6AA}" name="Khanna, Arpan" initials="KA" userId="S::arpankhanna@bsraffiliates.com::18f5bf19-6a3c-4470-b422-31a15aa4947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08C6"/>
    <a:srgbClr val="00A2A0"/>
    <a:srgbClr val="00338D"/>
    <a:srgbClr val="DED4CB"/>
    <a:srgbClr val="1A55D7"/>
    <a:srgbClr val="73DFDE"/>
    <a:srgbClr val="A208B9"/>
    <a:srgbClr val="CBFEFE"/>
    <a:srgbClr val="01B2E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849" autoAdjust="0"/>
  </p:normalViewPr>
  <p:slideViewPr>
    <p:cSldViewPr snapToGrid="0" showGuides="1">
      <p:cViewPr varScale="1">
        <p:scale>
          <a:sx n="73" d="100"/>
          <a:sy n="73" d="100"/>
        </p:scale>
        <p:origin x="332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1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18" Type="http://schemas.microsoft.com/office/2018/10/relationships/authors" Target="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3495" cy="50267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9900" y="0"/>
            <a:ext cx="2983495" cy="50267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r">
              <a:defRPr sz="1300"/>
            </a:lvl1pPr>
          </a:lstStyle>
          <a:p>
            <a:fld id="{C5E218E8-AEDC-4144-9C35-C7464DAFB06A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08688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88" tIns="48294" rIns="96588" bIns="4829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499" y="4821506"/>
            <a:ext cx="5507990" cy="3944868"/>
          </a:xfrm>
          <a:prstGeom prst="rect">
            <a:avLst/>
          </a:prstGeom>
        </p:spPr>
        <p:txBody>
          <a:bodyPr vert="horz" lIns="96588" tIns="48294" rIns="96588" bIns="4829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3495" cy="502674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9900" y="9516039"/>
            <a:ext cx="2983495" cy="502674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r">
              <a:defRPr sz="1300"/>
            </a:lvl1pPr>
          </a:lstStyle>
          <a:p>
            <a:fld id="{1FAAAFFD-98B9-4671-A6EA-7E8F562B4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58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5881">
              <a:defRPr/>
            </a:pPr>
            <a:fld id="{A1310A8B-72BC-47D7-AD0C-544C27B50AF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65881">
                <a:defRPr/>
              </a:pPr>
              <a:t>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98450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5881">
              <a:defRPr/>
            </a:pPr>
            <a:fld id="{A1310A8B-72BC-47D7-AD0C-544C27B50AF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65881">
                <a:defRPr/>
              </a:pPr>
              <a:t>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04204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5881">
              <a:defRPr/>
            </a:pPr>
            <a:fld id="{A1310A8B-72BC-47D7-AD0C-544C27B50AF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65881">
                <a:defRPr/>
              </a:pPr>
              <a:t>4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70581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5881">
              <a:defRPr/>
            </a:pPr>
            <a:fld id="{A1310A8B-72BC-47D7-AD0C-544C27B50AF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65881">
                <a:defRPr/>
              </a:pPr>
              <a:t>5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320180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5881">
              <a:defRPr/>
            </a:pPr>
            <a:fld id="{A1310A8B-72BC-47D7-AD0C-544C27B50AF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65881">
                <a:defRPr/>
              </a:pPr>
              <a:t>6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09245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5881">
              <a:defRPr/>
            </a:pPr>
            <a:fld id="{A1310A8B-72BC-47D7-AD0C-544C27B50AF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65881">
                <a:defRPr/>
              </a:pPr>
              <a:t>7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9594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5881">
              <a:defRPr/>
            </a:pPr>
            <a:fld id="{A1310A8B-72BC-47D7-AD0C-544C27B50AF6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65881">
                <a:defRPr/>
              </a:pPr>
              <a:t>8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53615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DF809-32DF-440C-B61A-27B691E88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43DBCF-531D-460B-8D50-1F25840442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DE2258-3FD7-48CA-B67D-C68C33277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49A5-A8AD-4C41-98EA-36CB42E5F59E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BD258C-5D0C-4295-A92E-CC9587370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F15EDF-0ADA-4AF9-BDD2-FBFEEED0A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10454-83F4-43D9-BEA1-62EA0FD8A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166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995363" y="1435300"/>
            <a:ext cx="8489950" cy="3510000"/>
          </a:xfrm>
        </p:spPr>
        <p:txBody>
          <a:bodyPr anchor="t" anchorCtr="0"/>
          <a:lstStyle>
            <a:lvl1pPr algn="l">
              <a:defRPr sz="1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reeform 19"/>
          <p:cNvSpPr>
            <a:spLocks noChangeAspect="1" noEditPoints="1"/>
          </p:cNvSpPr>
          <p:nvPr userDrawn="1"/>
        </p:nvSpPr>
        <p:spPr bwMode="auto">
          <a:xfrm>
            <a:off x="995363" y="524433"/>
            <a:ext cx="1079150" cy="439654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663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995363" y="1435300"/>
            <a:ext cx="8489950" cy="3510000"/>
          </a:xfrm>
        </p:spPr>
        <p:txBody>
          <a:bodyPr anchor="t" anchorCtr="0"/>
          <a:lstStyle>
            <a:lvl1pPr algn="l">
              <a:defRPr sz="1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reeform 19"/>
          <p:cNvSpPr>
            <a:spLocks noChangeAspect="1" noEditPoints="1"/>
          </p:cNvSpPr>
          <p:nvPr userDrawn="1"/>
        </p:nvSpPr>
        <p:spPr bwMode="auto">
          <a:xfrm>
            <a:off x="995363" y="524433"/>
            <a:ext cx="1079150" cy="439654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799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DF809-32DF-440C-B61A-27B691E88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43DBCF-531D-460B-8D50-1F25840442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DE2258-3FD7-48CA-B67D-C68C33277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49A5-A8AD-4C41-98EA-36CB42E5F59E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BD258C-5D0C-4295-A92E-CC9587370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F15EDF-0ADA-4AF9-BDD2-FBFEEED0A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10454-83F4-43D9-BEA1-62EA0FD8A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176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431800"/>
            <a:ext cx="10195200" cy="533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9" name="Shape 8"/>
          <p:cNvSpPr txBox="1">
            <a:spLocks/>
          </p:cNvSpPr>
          <p:nvPr userDrawn="1"/>
        </p:nvSpPr>
        <p:spPr>
          <a:xfrm>
            <a:off x="11247045" y="6400026"/>
            <a:ext cx="449655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1000" smtClean="0">
                <a:solidFill>
                  <a:schemeClr val="tx2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tx2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9A4650-2430-8FEA-B393-AE9BE81D6C96}"/>
              </a:ext>
            </a:extLst>
          </p:cNvPr>
          <p:cNvCxnSpPr>
            <a:cxnSpLocks/>
          </p:cNvCxnSpPr>
          <p:nvPr userDrawn="1"/>
        </p:nvCxnSpPr>
        <p:spPr>
          <a:xfrm>
            <a:off x="571500" y="6282267"/>
            <a:ext cx="1112520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1449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61" r:id="rId2"/>
  </p:sldLayoutIdLst>
  <p:txStyles>
    <p:titleStyle>
      <a:lvl1pPr algn="l" defTabSz="914400" rtl="0" eaLnBrk="1" latinLnBrk="0" hangingPunct="1">
        <a:lnSpc>
          <a:spcPct val="70000"/>
        </a:lnSpc>
        <a:spcBef>
          <a:spcPct val="0"/>
        </a:spcBef>
        <a:buNone/>
        <a:defRPr sz="5400" kern="1200">
          <a:solidFill>
            <a:schemeClr val="tx2"/>
          </a:solidFill>
          <a:latin typeface="KPMG Bold" panose="020B080303020204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15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1500" kern="1200">
          <a:solidFill>
            <a:schemeClr val="tx2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432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1500" kern="1200">
          <a:solidFill>
            <a:schemeClr val="tx2"/>
          </a:solidFill>
          <a:latin typeface="+mn-lt"/>
          <a:ea typeface="+mn-ea"/>
          <a:cs typeface="+mn-cs"/>
        </a:defRPr>
      </a:lvl4pPr>
      <a:lvl5pPr marL="720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864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1500" kern="1200">
          <a:solidFill>
            <a:schemeClr val="tx2"/>
          </a:solidFill>
          <a:latin typeface="+mn-lt"/>
          <a:ea typeface="+mn-ea"/>
          <a:cs typeface="+mn-cs"/>
        </a:defRPr>
      </a:lvl6pPr>
      <a:lvl7pPr marL="1152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1500" kern="1200">
          <a:solidFill>
            <a:schemeClr val="tx2"/>
          </a:solidFill>
          <a:latin typeface="+mn-lt"/>
          <a:ea typeface="+mn-ea"/>
          <a:cs typeface="+mn-cs"/>
        </a:defRPr>
      </a:lvl7pPr>
      <a:lvl8pPr marL="1296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92" userDrawn="1">
          <p15:clr>
            <a:srgbClr val="F26B43"/>
          </p15:clr>
        </p15:guide>
        <p15:guide id="2" pos="360" userDrawn="1">
          <p15:clr>
            <a:srgbClr val="F26B43"/>
          </p15:clr>
        </p15:guide>
        <p15:guide id="3" pos="7368" userDrawn="1">
          <p15:clr>
            <a:srgbClr val="F26B43"/>
          </p15:clr>
        </p15:guide>
        <p15:guide id="4" orient="horz" pos="833" userDrawn="1">
          <p15:clr>
            <a:srgbClr val="F26B43"/>
          </p15:clr>
        </p15:guide>
        <p15:guide id="5" orient="horz" pos="608" userDrawn="1">
          <p15:clr>
            <a:srgbClr val="F26B43"/>
          </p15:clr>
        </p15:guide>
        <p15:guide id="6" orient="horz" pos="27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8400" y="431800"/>
            <a:ext cx="10195200" cy="533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3201" y="1331360"/>
            <a:ext cx="10194470" cy="454556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Shape 8"/>
          <p:cNvSpPr txBox="1">
            <a:spLocks/>
          </p:cNvSpPr>
          <p:nvPr userDrawn="1"/>
        </p:nvSpPr>
        <p:spPr>
          <a:xfrm>
            <a:off x="10739438" y="6266997"/>
            <a:ext cx="449655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/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879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60" r:id="rId2"/>
  </p:sldLayoutIdLst>
  <p:txStyles>
    <p:titleStyle>
      <a:lvl1pPr algn="l" defTabSz="914400" rtl="0" eaLnBrk="1" latinLnBrk="0" hangingPunct="1">
        <a:lnSpc>
          <a:spcPct val="7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15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1500" kern="1200">
          <a:solidFill>
            <a:schemeClr val="tx2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432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1500" kern="1200">
          <a:solidFill>
            <a:schemeClr val="tx2"/>
          </a:solidFill>
          <a:latin typeface="+mn-lt"/>
          <a:ea typeface="+mn-ea"/>
          <a:cs typeface="+mn-cs"/>
        </a:defRPr>
      </a:lvl4pPr>
      <a:lvl5pPr marL="720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864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1500" kern="1200">
          <a:solidFill>
            <a:schemeClr val="tx2"/>
          </a:solidFill>
          <a:latin typeface="+mn-lt"/>
          <a:ea typeface="+mn-ea"/>
          <a:cs typeface="+mn-cs"/>
        </a:defRPr>
      </a:lvl6pPr>
      <a:lvl7pPr marL="1152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1500" kern="1200">
          <a:solidFill>
            <a:schemeClr val="tx2"/>
          </a:solidFill>
          <a:latin typeface="+mn-lt"/>
          <a:ea typeface="+mn-ea"/>
          <a:cs typeface="+mn-cs"/>
        </a:defRPr>
      </a:lvl7pPr>
      <a:lvl8pPr marL="1296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02">
          <p15:clr>
            <a:srgbClr val="F26B43"/>
          </p15:clr>
        </p15:guide>
        <p15:guide id="2" pos="627">
          <p15:clr>
            <a:srgbClr val="F26B43"/>
          </p15:clr>
        </p15:guide>
        <p15:guide id="3" pos="7055">
          <p15:clr>
            <a:srgbClr val="F26B43"/>
          </p15:clr>
        </p15:guide>
        <p15:guide id="4" orient="horz" pos="833">
          <p15:clr>
            <a:srgbClr val="F26B43"/>
          </p15:clr>
        </p15:guide>
        <p15:guide id="5" orient="horz" pos="608">
          <p15:clr>
            <a:srgbClr val="F26B43"/>
          </p15:clr>
        </p15:guide>
        <p15:guide id="6" orient="horz" pos="27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hard hat&#10;&#10;Description automatically generated">
            <a:extLst>
              <a:ext uri="{FF2B5EF4-FFF2-40B4-BE49-F238E27FC236}">
                <a16:creationId xmlns:a16="http://schemas.microsoft.com/office/drawing/2014/main" id="{2E15836C-735C-0FE4-91B1-2EA7D2B10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1141" y="1728316"/>
            <a:ext cx="3918858" cy="3716510"/>
          </a:xfrm>
          <a:prstGeom prst="rect">
            <a:avLst/>
          </a:prstGeom>
        </p:spPr>
      </p:pic>
      <p:pic>
        <p:nvPicPr>
          <p:cNvPr id="2" name="Picture 1" descr="A blue and purple background with circles and a blue circle">
            <a:extLst>
              <a:ext uri="{FF2B5EF4-FFF2-40B4-BE49-F238E27FC236}">
                <a16:creationId xmlns:a16="http://schemas.microsoft.com/office/drawing/2014/main" id="{9D234821-AFB3-2F3A-42DA-F8F4614709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0A80DEE-7BBA-B452-ACBB-56985AD87328}"/>
              </a:ext>
            </a:extLst>
          </p:cNvPr>
          <p:cNvSpPr txBox="1">
            <a:spLocks/>
          </p:cNvSpPr>
          <p:nvPr/>
        </p:nvSpPr>
        <p:spPr>
          <a:xfrm>
            <a:off x="995363" y="1435300"/>
            <a:ext cx="5938837" cy="351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110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PMG Bold" panose="020B0803030202040204" pitchFamily="34" charset="0"/>
            </a:endParaRPr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99BAEAC9-0F2C-6DD9-B8F8-735F431FC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5362" y="2502945"/>
            <a:ext cx="9394637" cy="185211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PMG Bold" panose="020B0803030202040204" pitchFamily="34" charset="0"/>
              </a:rPr>
              <a:t>Global Capability Centres </a:t>
            </a:r>
            <a:br>
              <a:rPr lang="en-GB" sz="7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PMG Bold" panose="020B0803030202040204" pitchFamily="34" charset="0"/>
              </a:rPr>
            </a:br>
            <a:r>
              <a:rPr lang="en-GB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PMG Bold" panose="020B0803030202040204" pitchFamily="34" charset="0"/>
              </a:rPr>
              <a:t>Opportunities and transformation amidst complexity</a:t>
            </a:r>
          </a:p>
        </p:txBody>
      </p:sp>
    </p:spTree>
    <p:extLst>
      <p:ext uri="{BB962C8B-B14F-4D97-AF65-F5344CB8AC3E}">
        <p14:creationId xmlns:p14="http://schemas.microsoft.com/office/powerpoint/2010/main" val="1738693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E8FE656-0BE5-F63E-2F65-1910BD95DF80}"/>
              </a:ext>
            </a:extLst>
          </p:cNvPr>
          <p:cNvSpPr txBox="1"/>
          <p:nvPr/>
        </p:nvSpPr>
        <p:spPr>
          <a:xfrm>
            <a:off x="226424" y="1237937"/>
            <a:ext cx="11730446" cy="436168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</a:pPr>
            <a:endParaRPr lang="en-US" sz="1500" dirty="0">
              <a:solidFill>
                <a:schemeClr val="tx2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8862581-1869-8614-0C90-223345DA78BB}"/>
              </a:ext>
            </a:extLst>
          </p:cNvPr>
          <p:cNvSpPr txBox="1">
            <a:spLocks/>
          </p:cNvSpPr>
          <p:nvPr/>
        </p:nvSpPr>
        <p:spPr>
          <a:xfrm>
            <a:off x="571501" y="431800"/>
            <a:ext cx="10844644" cy="5191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/>
              <a:t>The growth story</a:t>
            </a:r>
            <a:endParaRPr lang="en-US" sz="4800" b="1" dirty="0">
              <a:solidFill>
                <a:srgbClr val="00338D"/>
              </a:solidFill>
              <a:latin typeface="KPMG Bold" panose="020B0803030202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D72F8A-BCE5-C004-1B17-3A95CF80E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22" y="1445628"/>
            <a:ext cx="4378684" cy="39410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07C8E0-B022-9C15-346E-7088484291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7097" y="1408618"/>
            <a:ext cx="6387079" cy="3978070"/>
          </a:xfrm>
          <a:prstGeom prst="rect">
            <a:avLst/>
          </a:prstGeom>
        </p:spPr>
      </p:pic>
      <p:sp>
        <p:nvSpPr>
          <p:cNvPr id="10" name="object 7">
            <a:extLst>
              <a:ext uri="{FF2B5EF4-FFF2-40B4-BE49-F238E27FC236}">
                <a16:creationId xmlns:a16="http://schemas.microsoft.com/office/drawing/2014/main" id="{EA9A8E08-99CF-B979-BCA1-A1846FCFC5D7}"/>
              </a:ext>
            </a:extLst>
          </p:cNvPr>
          <p:cNvSpPr txBox="1"/>
          <p:nvPr/>
        </p:nvSpPr>
        <p:spPr>
          <a:xfrm>
            <a:off x="322217" y="5759802"/>
            <a:ext cx="765483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>
              <a:lnSpc>
                <a:spcPct val="100000"/>
              </a:lnSpc>
              <a:spcBef>
                <a:spcPts val="100"/>
              </a:spcBef>
            </a:pPr>
            <a:r>
              <a:rPr lang="en-US" sz="1400" i="1" spc="-5" dirty="0">
                <a:solidFill>
                  <a:srgbClr val="00338D"/>
                </a:solidFill>
                <a:latin typeface="Arial"/>
                <a:cs typeface="Arial"/>
              </a:rPr>
              <a:t>Source – KPMG India publication “GCCs in India – Key Tax Insights”</a:t>
            </a:r>
            <a:endParaRPr sz="1400" i="1" dirty="0">
              <a:solidFill>
                <a:srgbClr val="00338D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6613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E8FE656-0BE5-F63E-2F65-1910BD95DF80}"/>
              </a:ext>
            </a:extLst>
          </p:cNvPr>
          <p:cNvSpPr txBox="1"/>
          <p:nvPr/>
        </p:nvSpPr>
        <p:spPr>
          <a:xfrm>
            <a:off x="226424" y="1089886"/>
            <a:ext cx="7036525" cy="518826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</a:pPr>
            <a:endParaRPr lang="en-US" sz="1500" dirty="0">
              <a:solidFill>
                <a:schemeClr val="tx2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8862581-1869-8614-0C90-223345DA78BB}"/>
              </a:ext>
            </a:extLst>
          </p:cNvPr>
          <p:cNvSpPr txBox="1">
            <a:spLocks/>
          </p:cNvSpPr>
          <p:nvPr/>
        </p:nvSpPr>
        <p:spPr>
          <a:xfrm>
            <a:off x="571501" y="431800"/>
            <a:ext cx="10844644" cy="5191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/>
              <a:t>The enablers</a:t>
            </a:r>
            <a:endParaRPr lang="en-US" sz="4800" b="1" dirty="0">
              <a:solidFill>
                <a:srgbClr val="00338D"/>
              </a:solidFill>
              <a:latin typeface="KPMG Bold" panose="020B0803030202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EAD6E6-13FF-B9B1-F910-1025CCB85A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80" y="1280099"/>
            <a:ext cx="6689609" cy="4787726"/>
          </a:xfrm>
          <a:prstGeom prst="rect">
            <a:avLst/>
          </a:prstGeom>
        </p:spPr>
      </p:pic>
      <p:sp>
        <p:nvSpPr>
          <p:cNvPr id="7" name="object 14">
            <a:extLst>
              <a:ext uri="{FF2B5EF4-FFF2-40B4-BE49-F238E27FC236}">
                <a16:creationId xmlns:a16="http://schemas.microsoft.com/office/drawing/2014/main" id="{2E790CBF-A9B7-A93F-0FDF-9B7803FEF3CA}"/>
              </a:ext>
            </a:extLst>
          </p:cNvPr>
          <p:cNvSpPr txBox="1"/>
          <p:nvPr/>
        </p:nvSpPr>
        <p:spPr>
          <a:xfrm>
            <a:off x="7433876" y="1089887"/>
            <a:ext cx="4052731" cy="2628674"/>
          </a:xfrm>
          <a:prstGeom prst="rect">
            <a:avLst/>
          </a:prstGeom>
          <a:solidFill>
            <a:srgbClr val="460968"/>
          </a:solidFill>
        </p:spPr>
        <p:txBody>
          <a:bodyPr vert="horz" wrap="square" lIns="0" tIns="123825" rIns="0" bIns="0" rtlCol="0">
            <a:noAutofit/>
          </a:bodyPr>
          <a:lstStyle/>
          <a:p>
            <a:pPr marL="77470">
              <a:lnSpc>
                <a:spcPct val="100000"/>
              </a:lnSpc>
              <a:spcBef>
                <a:spcPts val="975"/>
              </a:spcBef>
            </a:pPr>
            <a:r>
              <a:rPr lang="en-US" sz="1400" b="1" u="sng" spc="-35" dirty="0">
                <a:solidFill>
                  <a:srgbClr val="FFFFFF"/>
                </a:solidFill>
                <a:latin typeface="Univers for KPMG" panose="020B0603020202020204" pitchFamily="34" charset="0"/>
              </a:rPr>
              <a:t>State Incentives / State specific GCC policies</a:t>
            </a:r>
          </a:p>
          <a:p>
            <a:pPr marL="363220" indent="-285750">
              <a:lnSpc>
                <a:spcPct val="100000"/>
              </a:lnSpc>
              <a:spcBef>
                <a:spcPts val="975"/>
              </a:spcBef>
              <a:buFont typeface="Arial" panose="020B0604020202020204" pitchFamily="34" charset="0"/>
              <a:buChar char="•"/>
            </a:pPr>
            <a:r>
              <a:rPr lang="en-US" sz="1400" b="1" spc="-35" dirty="0">
                <a:solidFill>
                  <a:srgbClr val="FFFFFF"/>
                </a:solidFill>
                <a:latin typeface="Univers for KPMG" panose="020B0603020202020204" pitchFamily="34" charset="0"/>
              </a:rPr>
              <a:t>Capital Subsidy</a:t>
            </a:r>
          </a:p>
          <a:p>
            <a:pPr marL="363220" indent="-285750">
              <a:lnSpc>
                <a:spcPct val="100000"/>
              </a:lnSpc>
              <a:spcBef>
                <a:spcPts val="975"/>
              </a:spcBef>
              <a:buFont typeface="Arial" panose="020B0604020202020204" pitchFamily="34" charset="0"/>
              <a:buChar char="•"/>
            </a:pPr>
            <a:r>
              <a:rPr lang="en-US" sz="1400" b="1" spc="-35" dirty="0">
                <a:solidFill>
                  <a:srgbClr val="FFFFFF"/>
                </a:solidFill>
                <a:latin typeface="Univers for KPMG" panose="020B0603020202020204" pitchFamily="34" charset="0"/>
              </a:rPr>
              <a:t>Payroll subsidy</a:t>
            </a:r>
          </a:p>
          <a:p>
            <a:pPr marL="363220" indent="-285750">
              <a:lnSpc>
                <a:spcPct val="100000"/>
              </a:lnSpc>
              <a:spcBef>
                <a:spcPts val="975"/>
              </a:spcBef>
              <a:buFont typeface="Arial" panose="020B0604020202020204" pitchFamily="34" charset="0"/>
              <a:buChar char="•"/>
            </a:pPr>
            <a:r>
              <a:rPr lang="en-US" sz="1400" b="1" spc="-35" dirty="0">
                <a:solidFill>
                  <a:srgbClr val="FFFFFF"/>
                </a:solidFill>
                <a:latin typeface="Univers for KPMG" panose="020B0603020202020204" pitchFamily="34" charset="0"/>
              </a:rPr>
              <a:t>Power Tariff subsidy</a:t>
            </a:r>
          </a:p>
          <a:p>
            <a:pPr marL="363220" indent="-285750">
              <a:lnSpc>
                <a:spcPct val="100000"/>
              </a:lnSpc>
              <a:spcBef>
                <a:spcPts val="975"/>
              </a:spcBef>
              <a:buFont typeface="Arial" panose="020B0604020202020204" pitchFamily="34" charset="0"/>
              <a:buChar char="•"/>
            </a:pPr>
            <a:r>
              <a:rPr lang="en-US" sz="1400" b="1" spc="-35" dirty="0">
                <a:solidFill>
                  <a:srgbClr val="FFFFFF"/>
                </a:solidFill>
                <a:latin typeface="Univers for KPMG" panose="020B0603020202020204" pitchFamily="34" charset="0"/>
              </a:rPr>
              <a:t>Stamp duty reimbursement</a:t>
            </a:r>
          </a:p>
          <a:p>
            <a:pPr marL="363220" indent="-285750">
              <a:lnSpc>
                <a:spcPct val="100000"/>
              </a:lnSpc>
              <a:spcBef>
                <a:spcPts val="975"/>
              </a:spcBef>
              <a:buFont typeface="Arial" panose="020B0604020202020204" pitchFamily="34" charset="0"/>
              <a:buChar char="•"/>
            </a:pPr>
            <a:r>
              <a:rPr lang="en-US" sz="1400" b="1" spc="-35" dirty="0">
                <a:solidFill>
                  <a:srgbClr val="FFFFFF"/>
                </a:solidFill>
                <a:latin typeface="Univers for KPMG" panose="020B0603020202020204" pitchFamily="34" charset="0"/>
              </a:rPr>
              <a:t>Single window clearance </a:t>
            </a:r>
          </a:p>
          <a:p>
            <a:pPr marL="363220" indent="-285750">
              <a:lnSpc>
                <a:spcPct val="100000"/>
              </a:lnSpc>
              <a:spcBef>
                <a:spcPts val="975"/>
              </a:spcBef>
              <a:buFont typeface="Arial" panose="020B0604020202020204" pitchFamily="34" charset="0"/>
              <a:buChar char="•"/>
            </a:pPr>
            <a:r>
              <a:rPr lang="en-US" sz="1400" b="1" spc="-35" dirty="0">
                <a:solidFill>
                  <a:srgbClr val="FFFFFF"/>
                </a:solidFill>
                <a:latin typeface="Univers for KPMG" panose="020B0603020202020204" pitchFamily="34" charset="0"/>
              </a:rPr>
              <a:t>Other administrative incentives and ease of doing business measures</a:t>
            </a:r>
          </a:p>
          <a:p>
            <a:pPr marL="77470">
              <a:lnSpc>
                <a:spcPct val="100000"/>
              </a:lnSpc>
              <a:spcBef>
                <a:spcPts val="975"/>
              </a:spcBef>
            </a:pPr>
            <a:endParaRPr lang="en-US" sz="1400" b="1" spc="-35" dirty="0">
              <a:solidFill>
                <a:srgbClr val="FFFFFF"/>
              </a:solidFill>
              <a:latin typeface="Univers for KPMG" panose="020B0603020202020204" pitchFamily="34" charset="0"/>
            </a:endParaRPr>
          </a:p>
          <a:p>
            <a:pPr marL="77470">
              <a:lnSpc>
                <a:spcPct val="100000"/>
              </a:lnSpc>
              <a:spcBef>
                <a:spcPts val="975"/>
              </a:spcBef>
            </a:pPr>
            <a:endParaRPr sz="1400" b="1" spc="-35" dirty="0">
              <a:solidFill>
                <a:srgbClr val="FFFFFF"/>
              </a:solidFill>
              <a:latin typeface="Univers for KPMG" panose="020B0603020202020204" pitchFamily="34" charset="0"/>
            </a:endParaRPr>
          </a:p>
        </p:txBody>
      </p:sp>
      <p:sp>
        <p:nvSpPr>
          <p:cNvPr id="11" name="object 14">
            <a:extLst>
              <a:ext uri="{FF2B5EF4-FFF2-40B4-BE49-F238E27FC236}">
                <a16:creationId xmlns:a16="http://schemas.microsoft.com/office/drawing/2014/main" id="{B0CFE422-7191-2BC7-ACBE-A188E81D3138}"/>
              </a:ext>
            </a:extLst>
          </p:cNvPr>
          <p:cNvSpPr txBox="1"/>
          <p:nvPr/>
        </p:nvSpPr>
        <p:spPr>
          <a:xfrm>
            <a:off x="7429518" y="3941957"/>
            <a:ext cx="4052731" cy="2308751"/>
          </a:xfrm>
          <a:prstGeom prst="rect">
            <a:avLst/>
          </a:prstGeom>
          <a:solidFill>
            <a:srgbClr val="460968"/>
          </a:solidFill>
        </p:spPr>
        <p:txBody>
          <a:bodyPr vert="horz" wrap="square" lIns="0" tIns="123825" rIns="0" bIns="0" rtlCol="0">
            <a:noAutofit/>
          </a:bodyPr>
          <a:lstStyle/>
          <a:p>
            <a:pPr marL="77470">
              <a:lnSpc>
                <a:spcPct val="100000"/>
              </a:lnSpc>
              <a:spcBef>
                <a:spcPts val="975"/>
              </a:spcBef>
            </a:pPr>
            <a:r>
              <a:rPr lang="en-US" sz="1400" b="1" u="sng" spc="-35" dirty="0">
                <a:solidFill>
                  <a:srgbClr val="FFFFFF"/>
                </a:solidFill>
                <a:latin typeface="Univers for KPMG" panose="020B0603020202020204" pitchFamily="34" charset="0"/>
              </a:rPr>
              <a:t>Expansion to Tier II cities</a:t>
            </a:r>
          </a:p>
          <a:p>
            <a:pPr marL="363220" indent="-285750">
              <a:lnSpc>
                <a:spcPct val="100000"/>
              </a:lnSpc>
              <a:spcBef>
                <a:spcPts val="975"/>
              </a:spcBef>
              <a:buFont typeface="Arial" panose="020B0604020202020204" pitchFamily="34" charset="0"/>
              <a:buChar char="•"/>
            </a:pPr>
            <a:r>
              <a:rPr lang="en-US" sz="1400" b="1" spc="-35" dirty="0">
                <a:solidFill>
                  <a:srgbClr val="FFFFFF"/>
                </a:solidFill>
                <a:latin typeface="Univers for KPMG" panose="020B0603020202020204" pitchFamily="34" charset="0"/>
              </a:rPr>
              <a:t>GIFT city, Kochi, Jaipur, Chandigarh, Coimbatore, Vadodara, Indore and Nagpur</a:t>
            </a:r>
          </a:p>
          <a:p>
            <a:pPr marL="363220" indent="-285750">
              <a:lnSpc>
                <a:spcPct val="100000"/>
              </a:lnSpc>
              <a:spcBef>
                <a:spcPts val="975"/>
              </a:spcBef>
              <a:buFont typeface="Arial" panose="020B0604020202020204" pitchFamily="34" charset="0"/>
              <a:buChar char="•"/>
            </a:pPr>
            <a:r>
              <a:rPr lang="en-US" sz="1400" b="1" spc="-35" dirty="0">
                <a:solidFill>
                  <a:srgbClr val="FFFFFF"/>
                </a:solidFill>
                <a:latin typeface="Univers for KPMG" panose="020B0603020202020204" pitchFamily="34" charset="0"/>
              </a:rPr>
              <a:t>30% lower operational costs</a:t>
            </a:r>
          </a:p>
          <a:p>
            <a:pPr marL="363220" indent="-285750">
              <a:lnSpc>
                <a:spcPct val="100000"/>
              </a:lnSpc>
              <a:spcBef>
                <a:spcPts val="975"/>
              </a:spcBef>
              <a:buFont typeface="Arial" panose="020B0604020202020204" pitchFamily="34" charset="0"/>
              <a:buChar char="•"/>
            </a:pPr>
            <a:r>
              <a:rPr lang="en-US" sz="1400" b="1" spc="-35" dirty="0">
                <a:solidFill>
                  <a:srgbClr val="FFFFFF"/>
                </a:solidFill>
                <a:latin typeface="Univers for KPMG" panose="020B0603020202020204" pitchFamily="34" charset="0"/>
              </a:rPr>
              <a:t>Reduce congestion in metro</a:t>
            </a:r>
          </a:p>
          <a:p>
            <a:pPr marL="363220" indent="-285750">
              <a:lnSpc>
                <a:spcPct val="100000"/>
              </a:lnSpc>
              <a:spcBef>
                <a:spcPts val="975"/>
              </a:spcBef>
              <a:buFont typeface="Arial" panose="020B0604020202020204" pitchFamily="34" charset="0"/>
              <a:buChar char="•"/>
            </a:pPr>
            <a:r>
              <a:rPr lang="en-US" sz="1400" b="1" spc="-35" dirty="0">
                <a:solidFill>
                  <a:srgbClr val="FFFFFF"/>
                </a:solidFill>
                <a:latin typeface="Univers for KPMG" panose="020B0603020202020204" pitchFamily="34" charset="0"/>
              </a:rPr>
              <a:t>Lower attrition </a:t>
            </a:r>
          </a:p>
          <a:p>
            <a:pPr marL="77470">
              <a:lnSpc>
                <a:spcPct val="100000"/>
              </a:lnSpc>
              <a:spcBef>
                <a:spcPts val="975"/>
              </a:spcBef>
            </a:pPr>
            <a:endParaRPr sz="1400" b="1" spc="-35" dirty="0">
              <a:solidFill>
                <a:srgbClr val="FFFFFF"/>
              </a:solidFill>
              <a:latin typeface="Univers for KPMG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798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C7272E87-EE03-37FF-048C-51397BBA0513}"/>
              </a:ext>
            </a:extLst>
          </p:cNvPr>
          <p:cNvSpPr txBox="1">
            <a:spLocks/>
          </p:cNvSpPr>
          <p:nvPr/>
        </p:nvSpPr>
        <p:spPr>
          <a:xfrm>
            <a:off x="571501" y="431800"/>
            <a:ext cx="10844644" cy="5191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/>
              <a:t>The transformation  </a:t>
            </a:r>
            <a:endParaRPr lang="en-US" sz="4800" b="1" dirty="0">
              <a:solidFill>
                <a:srgbClr val="00338D"/>
              </a:solidFill>
              <a:latin typeface="KPMG Bold" panose="020B0803030202040204" pitchFamily="34" charset="0"/>
            </a:endParaRPr>
          </a:p>
        </p:txBody>
      </p:sp>
      <p:sp>
        <p:nvSpPr>
          <p:cNvPr id="590" name="object 4">
            <a:extLst>
              <a:ext uri="{FF2B5EF4-FFF2-40B4-BE49-F238E27FC236}">
                <a16:creationId xmlns:a16="http://schemas.microsoft.com/office/drawing/2014/main" id="{9D08265B-F32F-170A-B207-B724DF275A06}"/>
              </a:ext>
            </a:extLst>
          </p:cNvPr>
          <p:cNvSpPr/>
          <p:nvPr/>
        </p:nvSpPr>
        <p:spPr>
          <a:xfrm>
            <a:off x="539495" y="1068416"/>
            <a:ext cx="3221990" cy="4832350"/>
          </a:xfrm>
          <a:custGeom>
            <a:avLst/>
            <a:gdLst/>
            <a:ahLst/>
            <a:cxnLst/>
            <a:rect l="l" t="t" r="r" b="b"/>
            <a:pathLst>
              <a:path w="3221990" h="4832350">
                <a:moveTo>
                  <a:pt x="0" y="4831842"/>
                </a:moveTo>
                <a:lnTo>
                  <a:pt x="3221736" y="4831842"/>
                </a:lnTo>
                <a:lnTo>
                  <a:pt x="3221736" y="0"/>
                </a:lnTo>
                <a:lnTo>
                  <a:pt x="0" y="0"/>
                </a:lnTo>
                <a:lnTo>
                  <a:pt x="0" y="4831842"/>
                </a:lnTo>
                <a:close/>
              </a:path>
            </a:pathLst>
          </a:custGeom>
          <a:solidFill>
            <a:srgbClr val="D7D7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6">
            <a:extLst>
              <a:ext uri="{FF2B5EF4-FFF2-40B4-BE49-F238E27FC236}">
                <a16:creationId xmlns:a16="http://schemas.microsoft.com/office/drawing/2014/main" id="{9376FC5F-3D38-DEE9-F046-DD7E80265D6C}"/>
              </a:ext>
            </a:extLst>
          </p:cNvPr>
          <p:cNvSpPr/>
          <p:nvPr/>
        </p:nvSpPr>
        <p:spPr>
          <a:xfrm>
            <a:off x="4788408" y="2575305"/>
            <a:ext cx="3495040" cy="2636520"/>
          </a:xfrm>
          <a:custGeom>
            <a:avLst/>
            <a:gdLst/>
            <a:ahLst/>
            <a:cxnLst/>
            <a:rect l="l" t="t" r="r" b="b"/>
            <a:pathLst>
              <a:path w="3495040" h="2636520">
                <a:moveTo>
                  <a:pt x="0" y="0"/>
                </a:moveTo>
                <a:lnTo>
                  <a:pt x="54930" y="3430"/>
                </a:lnTo>
                <a:lnTo>
                  <a:pt x="109776" y="7496"/>
                </a:lnTo>
                <a:lnTo>
                  <a:pt x="164528" y="12190"/>
                </a:lnTo>
                <a:lnTo>
                  <a:pt x="219176" y="17507"/>
                </a:lnTo>
                <a:lnTo>
                  <a:pt x="273709" y="23440"/>
                </a:lnTo>
                <a:lnTo>
                  <a:pt x="328119" y="29984"/>
                </a:lnTo>
                <a:lnTo>
                  <a:pt x="382395" y="37133"/>
                </a:lnTo>
                <a:lnTo>
                  <a:pt x="436529" y="44879"/>
                </a:lnTo>
                <a:lnTo>
                  <a:pt x="490509" y="53218"/>
                </a:lnTo>
                <a:lnTo>
                  <a:pt x="544326" y="62144"/>
                </a:lnTo>
                <a:lnTo>
                  <a:pt x="597971" y="71650"/>
                </a:lnTo>
                <a:lnTo>
                  <a:pt x="651434" y="81730"/>
                </a:lnTo>
                <a:lnTo>
                  <a:pt x="704704" y="92378"/>
                </a:lnTo>
                <a:lnTo>
                  <a:pt x="757773" y="103588"/>
                </a:lnTo>
                <a:lnTo>
                  <a:pt x="810630" y="115355"/>
                </a:lnTo>
                <a:lnTo>
                  <a:pt x="863266" y="127671"/>
                </a:lnTo>
                <a:lnTo>
                  <a:pt x="915670" y="140532"/>
                </a:lnTo>
                <a:lnTo>
                  <a:pt x="967834" y="153931"/>
                </a:lnTo>
                <a:lnTo>
                  <a:pt x="1019747" y="167861"/>
                </a:lnTo>
                <a:lnTo>
                  <a:pt x="1071400" y="182317"/>
                </a:lnTo>
                <a:lnTo>
                  <a:pt x="1122782" y="197294"/>
                </a:lnTo>
                <a:lnTo>
                  <a:pt x="1173885" y="212784"/>
                </a:lnTo>
                <a:lnTo>
                  <a:pt x="1224698" y="228782"/>
                </a:lnTo>
                <a:lnTo>
                  <a:pt x="1275211" y="245281"/>
                </a:lnTo>
                <a:lnTo>
                  <a:pt x="1325415" y="262276"/>
                </a:lnTo>
                <a:lnTo>
                  <a:pt x="1375300" y="279761"/>
                </a:lnTo>
                <a:lnTo>
                  <a:pt x="1424856" y="297729"/>
                </a:lnTo>
                <a:lnTo>
                  <a:pt x="1474074" y="316175"/>
                </a:lnTo>
                <a:lnTo>
                  <a:pt x="1522944" y="335093"/>
                </a:lnTo>
                <a:lnTo>
                  <a:pt x="1571455" y="354475"/>
                </a:lnTo>
                <a:lnTo>
                  <a:pt x="1619599" y="374318"/>
                </a:lnTo>
                <a:lnTo>
                  <a:pt x="1667365" y="394613"/>
                </a:lnTo>
                <a:lnTo>
                  <a:pt x="1714743" y="415356"/>
                </a:lnTo>
                <a:lnTo>
                  <a:pt x="1761725" y="436540"/>
                </a:lnTo>
                <a:lnTo>
                  <a:pt x="1808300" y="458159"/>
                </a:lnTo>
                <a:lnTo>
                  <a:pt x="1854458" y="480208"/>
                </a:lnTo>
                <a:lnTo>
                  <a:pt x="1900189" y="502679"/>
                </a:lnTo>
                <a:lnTo>
                  <a:pt x="1945485" y="525568"/>
                </a:lnTo>
                <a:lnTo>
                  <a:pt x="1990334" y="548868"/>
                </a:lnTo>
                <a:lnTo>
                  <a:pt x="2034728" y="572573"/>
                </a:lnTo>
                <a:lnTo>
                  <a:pt x="2078656" y="596676"/>
                </a:lnTo>
                <a:lnTo>
                  <a:pt x="2122109" y="621173"/>
                </a:lnTo>
                <a:lnTo>
                  <a:pt x="2165077" y="646056"/>
                </a:lnTo>
                <a:lnTo>
                  <a:pt x="2207550" y="671321"/>
                </a:lnTo>
                <a:lnTo>
                  <a:pt x="2249519" y="696960"/>
                </a:lnTo>
                <a:lnTo>
                  <a:pt x="2290973" y="722967"/>
                </a:lnTo>
                <a:lnTo>
                  <a:pt x="2331903" y="749338"/>
                </a:lnTo>
                <a:lnTo>
                  <a:pt x="2372300" y="776065"/>
                </a:lnTo>
                <a:lnTo>
                  <a:pt x="2412153" y="803143"/>
                </a:lnTo>
                <a:lnTo>
                  <a:pt x="2451452" y="830565"/>
                </a:lnTo>
                <a:lnTo>
                  <a:pt x="2490189" y="858325"/>
                </a:lnTo>
                <a:lnTo>
                  <a:pt x="2528352" y="886419"/>
                </a:lnTo>
                <a:lnTo>
                  <a:pt x="2565933" y="914838"/>
                </a:lnTo>
                <a:lnTo>
                  <a:pt x="2602921" y="943578"/>
                </a:lnTo>
                <a:lnTo>
                  <a:pt x="2639308" y="972632"/>
                </a:lnTo>
                <a:lnTo>
                  <a:pt x="2675082" y="1001995"/>
                </a:lnTo>
                <a:lnTo>
                  <a:pt x="2710234" y="1031660"/>
                </a:lnTo>
                <a:lnTo>
                  <a:pt x="2744756" y="1061620"/>
                </a:lnTo>
                <a:lnTo>
                  <a:pt x="2778635" y="1091872"/>
                </a:lnTo>
                <a:lnTo>
                  <a:pt x="2811864" y="1122407"/>
                </a:lnTo>
                <a:lnTo>
                  <a:pt x="2844432" y="1153220"/>
                </a:lnTo>
                <a:lnTo>
                  <a:pt x="2876330" y="1184305"/>
                </a:lnTo>
                <a:lnTo>
                  <a:pt x="2907547" y="1215656"/>
                </a:lnTo>
                <a:lnTo>
                  <a:pt x="2938074" y="1247267"/>
                </a:lnTo>
                <a:lnTo>
                  <a:pt x="2967901" y="1279132"/>
                </a:lnTo>
                <a:lnTo>
                  <a:pt x="2997019" y="1311245"/>
                </a:lnTo>
                <a:lnTo>
                  <a:pt x="3025417" y="1343600"/>
                </a:lnTo>
                <a:lnTo>
                  <a:pt x="3053086" y="1376190"/>
                </a:lnTo>
                <a:lnTo>
                  <a:pt x="3080017" y="1409010"/>
                </a:lnTo>
                <a:lnTo>
                  <a:pt x="3106198" y="1442054"/>
                </a:lnTo>
                <a:lnTo>
                  <a:pt x="3131622" y="1475315"/>
                </a:lnTo>
                <a:lnTo>
                  <a:pt x="3156277" y="1508788"/>
                </a:lnTo>
                <a:lnTo>
                  <a:pt x="3180154" y="1542466"/>
                </a:lnTo>
                <a:lnTo>
                  <a:pt x="3203243" y="1576344"/>
                </a:lnTo>
                <a:lnTo>
                  <a:pt x="3225535" y="1610415"/>
                </a:lnTo>
                <a:lnTo>
                  <a:pt x="3247020" y="1644674"/>
                </a:lnTo>
                <a:lnTo>
                  <a:pt x="3267687" y="1679114"/>
                </a:lnTo>
                <a:lnTo>
                  <a:pt x="3287528" y="1713729"/>
                </a:lnTo>
                <a:lnTo>
                  <a:pt x="3306532" y="1748514"/>
                </a:lnTo>
                <a:lnTo>
                  <a:pt x="3324690" y="1783461"/>
                </a:lnTo>
                <a:lnTo>
                  <a:pt x="3341992" y="1818566"/>
                </a:lnTo>
                <a:lnTo>
                  <a:pt x="3358428" y="1853822"/>
                </a:lnTo>
                <a:lnTo>
                  <a:pt x="3373989" y="1889223"/>
                </a:lnTo>
                <a:lnTo>
                  <a:pt x="3388664" y="1924763"/>
                </a:lnTo>
                <a:lnTo>
                  <a:pt x="3402444" y="1960436"/>
                </a:lnTo>
                <a:lnTo>
                  <a:pt x="3427279" y="2032157"/>
                </a:lnTo>
                <a:lnTo>
                  <a:pt x="3448417" y="2104337"/>
                </a:lnTo>
                <a:lnTo>
                  <a:pt x="3468734" y="2191250"/>
                </a:lnTo>
                <a:lnTo>
                  <a:pt x="3477903" y="2241731"/>
                </a:lnTo>
                <a:lnTo>
                  <a:pt x="3485080" y="2292006"/>
                </a:lnTo>
                <a:lnTo>
                  <a:pt x="3490263" y="2342049"/>
                </a:lnTo>
                <a:lnTo>
                  <a:pt x="3493452" y="2391838"/>
                </a:lnTo>
                <a:lnTo>
                  <a:pt x="3494644" y="2441349"/>
                </a:lnTo>
                <a:lnTo>
                  <a:pt x="3493839" y="2490558"/>
                </a:lnTo>
                <a:lnTo>
                  <a:pt x="3491033" y="2539442"/>
                </a:lnTo>
                <a:lnTo>
                  <a:pt x="3486227" y="2587976"/>
                </a:lnTo>
                <a:lnTo>
                  <a:pt x="3479418" y="2636139"/>
                </a:lnTo>
              </a:path>
            </a:pathLst>
          </a:custGeom>
          <a:ln w="12700">
            <a:solidFill>
              <a:srgbClr val="00338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7">
            <a:extLst>
              <a:ext uri="{FF2B5EF4-FFF2-40B4-BE49-F238E27FC236}">
                <a16:creationId xmlns:a16="http://schemas.microsoft.com/office/drawing/2014/main" id="{F8421C7D-3DB9-48D0-FEC5-B2AC3E422370}"/>
              </a:ext>
            </a:extLst>
          </p:cNvPr>
          <p:cNvSpPr/>
          <p:nvPr/>
        </p:nvSpPr>
        <p:spPr>
          <a:xfrm>
            <a:off x="4800600" y="1528952"/>
            <a:ext cx="5183505" cy="3687445"/>
          </a:xfrm>
          <a:custGeom>
            <a:avLst/>
            <a:gdLst/>
            <a:ahLst/>
            <a:cxnLst/>
            <a:rect l="l" t="t" r="r" b="b"/>
            <a:pathLst>
              <a:path w="5183505" h="3687445">
                <a:moveTo>
                  <a:pt x="0" y="0"/>
                </a:moveTo>
                <a:lnTo>
                  <a:pt x="59560" y="202"/>
                </a:lnTo>
                <a:lnTo>
                  <a:pt x="118961" y="808"/>
                </a:lnTo>
                <a:lnTo>
                  <a:pt x="178197" y="1816"/>
                </a:lnTo>
                <a:lnTo>
                  <a:pt x="237266" y="3223"/>
                </a:lnTo>
                <a:lnTo>
                  <a:pt x="296164" y="5028"/>
                </a:lnTo>
                <a:lnTo>
                  <a:pt x="354887" y="7228"/>
                </a:lnTo>
                <a:lnTo>
                  <a:pt x="413432" y="9820"/>
                </a:lnTo>
                <a:lnTo>
                  <a:pt x="471795" y="12803"/>
                </a:lnTo>
                <a:lnTo>
                  <a:pt x="529972" y="16175"/>
                </a:lnTo>
                <a:lnTo>
                  <a:pt x="587961" y="19933"/>
                </a:lnTo>
                <a:lnTo>
                  <a:pt x="645757" y="24076"/>
                </a:lnTo>
                <a:lnTo>
                  <a:pt x="703357" y="28601"/>
                </a:lnTo>
                <a:lnTo>
                  <a:pt x="760757" y="33505"/>
                </a:lnTo>
                <a:lnTo>
                  <a:pt x="817954" y="38788"/>
                </a:lnTo>
                <a:lnTo>
                  <a:pt x="874945" y="44446"/>
                </a:lnTo>
                <a:lnTo>
                  <a:pt x="931724" y="50477"/>
                </a:lnTo>
                <a:lnTo>
                  <a:pt x="988290" y="56880"/>
                </a:lnTo>
                <a:lnTo>
                  <a:pt x="1044638" y="63652"/>
                </a:lnTo>
                <a:lnTo>
                  <a:pt x="1100765" y="70791"/>
                </a:lnTo>
                <a:lnTo>
                  <a:pt x="1156668" y="78295"/>
                </a:lnTo>
                <a:lnTo>
                  <a:pt x="1212342" y="86161"/>
                </a:lnTo>
                <a:lnTo>
                  <a:pt x="1267784" y="94388"/>
                </a:lnTo>
                <a:lnTo>
                  <a:pt x="1322991" y="102973"/>
                </a:lnTo>
                <a:lnTo>
                  <a:pt x="1377958" y="111915"/>
                </a:lnTo>
                <a:lnTo>
                  <a:pt x="1432683" y="121210"/>
                </a:lnTo>
                <a:lnTo>
                  <a:pt x="1487162" y="130858"/>
                </a:lnTo>
                <a:lnTo>
                  <a:pt x="1541392" y="140855"/>
                </a:lnTo>
                <a:lnTo>
                  <a:pt x="1595368" y="151199"/>
                </a:lnTo>
                <a:lnTo>
                  <a:pt x="1649087" y="161889"/>
                </a:lnTo>
                <a:lnTo>
                  <a:pt x="1702545" y="172923"/>
                </a:lnTo>
                <a:lnTo>
                  <a:pt x="1755740" y="184297"/>
                </a:lnTo>
                <a:lnTo>
                  <a:pt x="1808667" y="196010"/>
                </a:lnTo>
                <a:lnTo>
                  <a:pt x="1861322" y="208060"/>
                </a:lnTo>
                <a:lnTo>
                  <a:pt x="1913703" y="220445"/>
                </a:lnTo>
                <a:lnTo>
                  <a:pt x="1965806" y="233162"/>
                </a:lnTo>
                <a:lnTo>
                  <a:pt x="2017627" y="246209"/>
                </a:lnTo>
                <a:lnTo>
                  <a:pt x="2069162" y="259584"/>
                </a:lnTo>
                <a:lnTo>
                  <a:pt x="2120408" y="273285"/>
                </a:lnTo>
                <a:lnTo>
                  <a:pt x="2171362" y="287310"/>
                </a:lnTo>
                <a:lnTo>
                  <a:pt x="2222019" y="301657"/>
                </a:lnTo>
                <a:lnTo>
                  <a:pt x="2272377" y="316323"/>
                </a:lnTo>
                <a:lnTo>
                  <a:pt x="2322431" y="331307"/>
                </a:lnTo>
                <a:lnTo>
                  <a:pt x="2372178" y="346605"/>
                </a:lnTo>
                <a:lnTo>
                  <a:pt x="2421615" y="362217"/>
                </a:lnTo>
                <a:lnTo>
                  <a:pt x="2470738" y="378139"/>
                </a:lnTo>
                <a:lnTo>
                  <a:pt x="2519543" y="394370"/>
                </a:lnTo>
                <a:lnTo>
                  <a:pt x="2568026" y="410908"/>
                </a:lnTo>
                <a:lnTo>
                  <a:pt x="2616185" y="427750"/>
                </a:lnTo>
                <a:lnTo>
                  <a:pt x="2664016" y="444894"/>
                </a:lnTo>
                <a:lnTo>
                  <a:pt x="2711515" y="462338"/>
                </a:lnTo>
                <a:lnTo>
                  <a:pt x="2758678" y="480080"/>
                </a:lnTo>
                <a:lnTo>
                  <a:pt x="2805502" y="498117"/>
                </a:lnTo>
                <a:lnTo>
                  <a:pt x="2851983" y="516448"/>
                </a:lnTo>
                <a:lnTo>
                  <a:pt x="2898118" y="535071"/>
                </a:lnTo>
                <a:lnTo>
                  <a:pt x="2943904" y="553983"/>
                </a:lnTo>
                <a:lnTo>
                  <a:pt x="2989336" y="573181"/>
                </a:lnTo>
                <a:lnTo>
                  <a:pt x="3034411" y="592665"/>
                </a:lnTo>
                <a:lnTo>
                  <a:pt x="3079125" y="612431"/>
                </a:lnTo>
                <a:lnTo>
                  <a:pt x="3123475" y="632478"/>
                </a:lnTo>
                <a:lnTo>
                  <a:pt x="3167458" y="652804"/>
                </a:lnTo>
                <a:lnTo>
                  <a:pt x="3211069" y="673405"/>
                </a:lnTo>
                <a:lnTo>
                  <a:pt x="3254306" y="694281"/>
                </a:lnTo>
                <a:lnTo>
                  <a:pt x="3297164" y="715429"/>
                </a:lnTo>
                <a:lnTo>
                  <a:pt x="3339640" y="736846"/>
                </a:lnTo>
                <a:lnTo>
                  <a:pt x="3381730" y="758531"/>
                </a:lnTo>
                <a:lnTo>
                  <a:pt x="3423431" y="780482"/>
                </a:lnTo>
                <a:lnTo>
                  <a:pt x="3464740" y="802695"/>
                </a:lnTo>
                <a:lnTo>
                  <a:pt x="3505652" y="825170"/>
                </a:lnTo>
                <a:lnTo>
                  <a:pt x="3546165" y="847904"/>
                </a:lnTo>
                <a:lnTo>
                  <a:pt x="3586274" y="870895"/>
                </a:lnTo>
                <a:lnTo>
                  <a:pt x="3625976" y="894140"/>
                </a:lnTo>
                <a:lnTo>
                  <a:pt x="3665267" y="917638"/>
                </a:lnTo>
                <a:lnTo>
                  <a:pt x="3704144" y="941386"/>
                </a:lnTo>
                <a:lnTo>
                  <a:pt x="3742604" y="965382"/>
                </a:lnTo>
                <a:lnTo>
                  <a:pt x="3780642" y="989625"/>
                </a:lnTo>
                <a:lnTo>
                  <a:pt x="3818255" y="1014111"/>
                </a:lnTo>
                <a:lnTo>
                  <a:pt x="3855440" y="1038839"/>
                </a:lnTo>
                <a:lnTo>
                  <a:pt x="3892193" y="1063806"/>
                </a:lnTo>
                <a:lnTo>
                  <a:pt x="3928510" y="1089011"/>
                </a:lnTo>
                <a:lnTo>
                  <a:pt x="3964388" y="1114451"/>
                </a:lnTo>
                <a:lnTo>
                  <a:pt x="3999823" y="1140124"/>
                </a:lnTo>
                <a:lnTo>
                  <a:pt x="4034812" y="1166027"/>
                </a:lnTo>
                <a:lnTo>
                  <a:pt x="4069351" y="1192160"/>
                </a:lnTo>
                <a:lnTo>
                  <a:pt x="4103437" y="1218519"/>
                </a:lnTo>
                <a:lnTo>
                  <a:pt x="4137065" y="1245103"/>
                </a:lnTo>
                <a:lnTo>
                  <a:pt x="4170233" y="1271908"/>
                </a:lnTo>
                <a:lnTo>
                  <a:pt x="4202937" y="1298934"/>
                </a:lnTo>
                <a:lnTo>
                  <a:pt x="4235172" y="1326178"/>
                </a:lnTo>
                <a:lnTo>
                  <a:pt x="4266937" y="1353637"/>
                </a:lnTo>
                <a:lnTo>
                  <a:pt x="4298226" y="1381311"/>
                </a:lnTo>
                <a:lnTo>
                  <a:pt x="4329037" y="1409195"/>
                </a:lnTo>
                <a:lnTo>
                  <a:pt x="4359366" y="1437289"/>
                </a:lnTo>
                <a:lnTo>
                  <a:pt x="4389210" y="1465590"/>
                </a:lnTo>
                <a:lnTo>
                  <a:pt x="4418564" y="1494096"/>
                </a:lnTo>
                <a:lnTo>
                  <a:pt x="4447425" y="1522804"/>
                </a:lnTo>
                <a:lnTo>
                  <a:pt x="4475790" y="1551714"/>
                </a:lnTo>
                <a:lnTo>
                  <a:pt x="4503655" y="1580822"/>
                </a:lnTo>
                <a:lnTo>
                  <a:pt x="4531016" y="1610126"/>
                </a:lnTo>
                <a:lnTo>
                  <a:pt x="4557871" y="1639624"/>
                </a:lnTo>
                <a:lnTo>
                  <a:pt x="4584214" y="1669314"/>
                </a:lnTo>
                <a:lnTo>
                  <a:pt x="4610044" y="1699194"/>
                </a:lnTo>
                <a:lnTo>
                  <a:pt x="4635355" y="1729262"/>
                </a:lnTo>
                <a:lnTo>
                  <a:pt x="4660145" y="1759515"/>
                </a:lnTo>
                <a:lnTo>
                  <a:pt x="4684411" y="1789952"/>
                </a:lnTo>
                <a:lnTo>
                  <a:pt x="4708147" y="1820570"/>
                </a:lnTo>
                <a:lnTo>
                  <a:pt x="4731352" y="1851367"/>
                </a:lnTo>
                <a:lnTo>
                  <a:pt x="4754020" y="1882340"/>
                </a:lnTo>
                <a:lnTo>
                  <a:pt x="4776150" y="1913489"/>
                </a:lnTo>
                <a:lnTo>
                  <a:pt x="4818777" y="1976301"/>
                </a:lnTo>
                <a:lnTo>
                  <a:pt x="4859204" y="2039786"/>
                </a:lnTo>
                <a:lnTo>
                  <a:pt x="4897402" y="2103927"/>
                </a:lnTo>
                <a:lnTo>
                  <a:pt x="4933344" y="2168706"/>
                </a:lnTo>
                <a:lnTo>
                  <a:pt x="4966999" y="2234107"/>
                </a:lnTo>
                <a:lnTo>
                  <a:pt x="4998340" y="2300111"/>
                </a:lnTo>
                <a:lnTo>
                  <a:pt x="5027338" y="2366701"/>
                </a:lnTo>
                <a:lnTo>
                  <a:pt x="5053965" y="2433861"/>
                </a:lnTo>
                <a:lnTo>
                  <a:pt x="5078191" y="2501573"/>
                </a:lnTo>
                <a:lnTo>
                  <a:pt x="5099989" y="2569819"/>
                </a:lnTo>
                <a:lnTo>
                  <a:pt x="5119330" y="2638583"/>
                </a:lnTo>
                <a:lnTo>
                  <a:pt x="5136184" y="2707846"/>
                </a:lnTo>
                <a:lnTo>
                  <a:pt x="5150524" y="2777593"/>
                </a:lnTo>
                <a:lnTo>
                  <a:pt x="5162321" y="2847805"/>
                </a:lnTo>
                <a:lnTo>
                  <a:pt x="5171546" y="2918465"/>
                </a:lnTo>
                <a:lnTo>
                  <a:pt x="5178170" y="2989556"/>
                </a:lnTo>
                <a:lnTo>
                  <a:pt x="5182166" y="3061061"/>
                </a:lnTo>
                <a:lnTo>
                  <a:pt x="5183505" y="3132963"/>
                </a:lnTo>
                <a:lnTo>
                  <a:pt x="5182825" y="3183659"/>
                </a:lnTo>
                <a:lnTo>
                  <a:pt x="5180787" y="3234326"/>
                </a:lnTo>
                <a:lnTo>
                  <a:pt x="5177394" y="3284954"/>
                </a:lnTo>
                <a:lnTo>
                  <a:pt x="5172647" y="3335532"/>
                </a:lnTo>
                <a:lnTo>
                  <a:pt x="5166549" y="3386050"/>
                </a:lnTo>
                <a:lnTo>
                  <a:pt x="5159102" y="3436497"/>
                </a:lnTo>
                <a:lnTo>
                  <a:pt x="5150309" y="3486864"/>
                </a:lnTo>
                <a:lnTo>
                  <a:pt x="5140171" y="3537140"/>
                </a:lnTo>
                <a:lnTo>
                  <a:pt x="5128692" y="3587314"/>
                </a:lnTo>
                <a:lnTo>
                  <a:pt x="5115873" y="3637377"/>
                </a:lnTo>
                <a:lnTo>
                  <a:pt x="5101717" y="3687318"/>
                </a:lnTo>
              </a:path>
            </a:pathLst>
          </a:custGeom>
          <a:ln w="12699">
            <a:solidFill>
              <a:srgbClr val="00338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8">
            <a:extLst>
              <a:ext uri="{FF2B5EF4-FFF2-40B4-BE49-F238E27FC236}">
                <a16:creationId xmlns:a16="http://schemas.microsoft.com/office/drawing/2014/main" id="{4B70A521-DFA8-4499-D53F-E80B6BF2BC32}"/>
              </a:ext>
            </a:extLst>
          </p:cNvPr>
          <p:cNvSpPr/>
          <p:nvPr/>
        </p:nvSpPr>
        <p:spPr>
          <a:xfrm>
            <a:off x="4788153" y="3635120"/>
            <a:ext cx="2240915" cy="1558290"/>
          </a:xfrm>
          <a:custGeom>
            <a:avLst/>
            <a:gdLst/>
            <a:ahLst/>
            <a:cxnLst/>
            <a:rect l="l" t="t" r="r" b="b"/>
            <a:pathLst>
              <a:path w="2240915" h="1558289">
                <a:moveTo>
                  <a:pt x="0" y="6731"/>
                </a:moveTo>
                <a:lnTo>
                  <a:pt x="53602" y="3467"/>
                </a:lnTo>
                <a:lnTo>
                  <a:pt x="106993" y="1265"/>
                </a:lnTo>
                <a:lnTo>
                  <a:pt x="160152" y="113"/>
                </a:lnTo>
                <a:lnTo>
                  <a:pt x="213062" y="0"/>
                </a:lnTo>
                <a:lnTo>
                  <a:pt x="265705" y="912"/>
                </a:lnTo>
                <a:lnTo>
                  <a:pt x="318061" y="2840"/>
                </a:lnTo>
                <a:lnTo>
                  <a:pt x="370113" y="5772"/>
                </a:lnTo>
                <a:lnTo>
                  <a:pt x="421843" y="9695"/>
                </a:lnTo>
                <a:lnTo>
                  <a:pt x="473231" y="14599"/>
                </a:lnTo>
                <a:lnTo>
                  <a:pt x="524260" y="20471"/>
                </a:lnTo>
                <a:lnTo>
                  <a:pt x="574911" y="27300"/>
                </a:lnTo>
                <a:lnTo>
                  <a:pt x="625165" y="35075"/>
                </a:lnTo>
                <a:lnTo>
                  <a:pt x="675005" y="43784"/>
                </a:lnTo>
                <a:lnTo>
                  <a:pt x="724412" y="53416"/>
                </a:lnTo>
                <a:lnTo>
                  <a:pt x="773368" y="63958"/>
                </a:lnTo>
                <a:lnTo>
                  <a:pt x="821854" y="75399"/>
                </a:lnTo>
                <a:lnTo>
                  <a:pt x="869851" y="87728"/>
                </a:lnTo>
                <a:lnTo>
                  <a:pt x="917342" y="100933"/>
                </a:lnTo>
                <a:lnTo>
                  <a:pt x="964308" y="115002"/>
                </a:lnTo>
                <a:lnTo>
                  <a:pt x="1010731" y="129924"/>
                </a:lnTo>
                <a:lnTo>
                  <a:pt x="1056592" y="145687"/>
                </a:lnTo>
                <a:lnTo>
                  <a:pt x="1101874" y="162280"/>
                </a:lnTo>
                <a:lnTo>
                  <a:pt x="1146556" y="179691"/>
                </a:lnTo>
                <a:lnTo>
                  <a:pt x="1190622" y="197909"/>
                </a:lnTo>
                <a:lnTo>
                  <a:pt x="1234053" y="216921"/>
                </a:lnTo>
                <a:lnTo>
                  <a:pt x="1276830" y="236717"/>
                </a:lnTo>
                <a:lnTo>
                  <a:pt x="1318935" y="257284"/>
                </a:lnTo>
                <a:lnTo>
                  <a:pt x="1360350" y="278612"/>
                </a:lnTo>
                <a:lnTo>
                  <a:pt x="1401056" y="300688"/>
                </a:lnTo>
                <a:lnTo>
                  <a:pt x="1441035" y="323500"/>
                </a:lnTo>
                <a:lnTo>
                  <a:pt x="1480268" y="347039"/>
                </a:lnTo>
                <a:lnTo>
                  <a:pt x="1518738" y="371291"/>
                </a:lnTo>
                <a:lnTo>
                  <a:pt x="1556425" y="396245"/>
                </a:lnTo>
                <a:lnTo>
                  <a:pt x="1593312" y="421890"/>
                </a:lnTo>
                <a:lnTo>
                  <a:pt x="1629380" y="448213"/>
                </a:lnTo>
                <a:lnTo>
                  <a:pt x="1664610" y="475204"/>
                </a:lnTo>
                <a:lnTo>
                  <a:pt x="1698985" y="502851"/>
                </a:lnTo>
                <a:lnTo>
                  <a:pt x="1732486" y="531142"/>
                </a:lnTo>
                <a:lnTo>
                  <a:pt x="1765094" y="560066"/>
                </a:lnTo>
                <a:lnTo>
                  <a:pt x="1796791" y="589611"/>
                </a:lnTo>
                <a:lnTo>
                  <a:pt x="1827559" y="619765"/>
                </a:lnTo>
                <a:lnTo>
                  <a:pt x="1857379" y="650517"/>
                </a:lnTo>
                <a:lnTo>
                  <a:pt x="1886233" y="681855"/>
                </a:lnTo>
                <a:lnTo>
                  <a:pt x="1914103" y="713768"/>
                </a:lnTo>
                <a:lnTo>
                  <a:pt x="1940970" y="746245"/>
                </a:lnTo>
                <a:lnTo>
                  <a:pt x="1966816" y="779272"/>
                </a:lnTo>
                <a:lnTo>
                  <a:pt x="1991623" y="812840"/>
                </a:lnTo>
                <a:lnTo>
                  <a:pt x="2015371" y="846935"/>
                </a:lnTo>
                <a:lnTo>
                  <a:pt x="2038044" y="881548"/>
                </a:lnTo>
                <a:lnTo>
                  <a:pt x="2059621" y="916666"/>
                </a:lnTo>
                <a:lnTo>
                  <a:pt x="2080086" y="952277"/>
                </a:lnTo>
                <a:lnTo>
                  <a:pt x="2099419" y="988370"/>
                </a:lnTo>
                <a:lnTo>
                  <a:pt x="2117602" y="1024934"/>
                </a:lnTo>
                <a:lnTo>
                  <a:pt x="2134617" y="1061956"/>
                </a:lnTo>
                <a:lnTo>
                  <a:pt x="2150445" y="1099426"/>
                </a:lnTo>
                <a:lnTo>
                  <a:pt x="2165069" y="1137331"/>
                </a:lnTo>
                <a:lnTo>
                  <a:pt x="2178469" y="1175660"/>
                </a:lnTo>
                <a:lnTo>
                  <a:pt x="2190628" y="1214402"/>
                </a:lnTo>
                <a:lnTo>
                  <a:pt x="2201526" y="1253544"/>
                </a:lnTo>
                <a:lnTo>
                  <a:pt x="2211146" y="1293076"/>
                </a:lnTo>
                <a:lnTo>
                  <a:pt x="2219469" y="1332985"/>
                </a:lnTo>
                <a:lnTo>
                  <a:pt x="2226477" y="1373261"/>
                </a:lnTo>
                <a:lnTo>
                  <a:pt x="2232152" y="1413891"/>
                </a:lnTo>
                <a:lnTo>
                  <a:pt x="2238724" y="1486042"/>
                </a:lnTo>
                <a:lnTo>
                  <a:pt x="2240367" y="1522172"/>
                </a:lnTo>
                <a:lnTo>
                  <a:pt x="2240915" y="1558290"/>
                </a:lnTo>
              </a:path>
            </a:pathLst>
          </a:custGeom>
          <a:ln w="12700">
            <a:solidFill>
              <a:srgbClr val="00338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9">
            <a:extLst>
              <a:ext uri="{FF2B5EF4-FFF2-40B4-BE49-F238E27FC236}">
                <a16:creationId xmlns:a16="http://schemas.microsoft.com/office/drawing/2014/main" id="{8BBD12F8-01A2-F243-5ECF-66F8312B4A8E}"/>
              </a:ext>
            </a:extLst>
          </p:cNvPr>
          <p:cNvSpPr/>
          <p:nvPr/>
        </p:nvSpPr>
        <p:spPr>
          <a:xfrm>
            <a:off x="4678679" y="1367789"/>
            <a:ext cx="160020" cy="3836670"/>
          </a:xfrm>
          <a:custGeom>
            <a:avLst/>
            <a:gdLst/>
            <a:ahLst/>
            <a:cxnLst/>
            <a:rect l="l" t="t" r="r" b="b"/>
            <a:pathLst>
              <a:path w="160020" h="3836670">
                <a:moveTo>
                  <a:pt x="120015" y="80010"/>
                </a:moveTo>
                <a:lnTo>
                  <a:pt x="40005" y="80010"/>
                </a:lnTo>
                <a:lnTo>
                  <a:pt x="40005" y="3836670"/>
                </a:lnTo>
                <a:lnTo>
                  <a:pt x="120015" y="3836670"/>
                </a:lnTo>
                <a:lnTo>
                  <a:pt x="120015" y="80010"/>
                </a:lnTo>
                <a:close/>
              </a:path>
              <a:path w="160020" h="3836670">
                <a:moveTo>
                  <a:pt x="80010" y="0"/>
                </a:moveTo>
                <a:lnTo>
                  <a:pt x="0" y="80010"/>
                </a:lnTo>
                <a:lnTo>
                  <a:pt x="160020" y="80010"/>
                </a:lnTo>
                <a:lnTo>
                  <a:pt x="80010" y="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10">
            <a:extLst>
              <a:ext uri="{FF2B5EF4-FFF2-40B4-BE49-F238E27FC236}">
                <a16:creationId xmlns:a16="http://schemas.microsoft.com/office/drawing/2014/main" id="{C146C53E-39E9-9775-C080-79AF93928653}"/>
              </a:ext>
            </a:extLst>
          </p:cNvPr>
          <p:cNvSpPr/>
          <p:nvPr/>
        </p:nvSpPr>
        <p:spPr>
          <a:xfrm>
            <a:off x="4718303" y="5152644"/>
            <a:ext cx="5462905" cy="166370"/>
          </a:xfrm>
          <a:custGeom>
            <a:avLst/>
            <a:gdLst/>
            <a:ahLst/>
            <a:cxnLst/>
            <a:rect l="l" t="t" r="r" b="b"/>
            <a:pathLst>
              <a:path w="5462905" h="166370">
                <a:moveTo>
                  <a:pt x="5379720" y="0"/>
                </a:moveTo>
                <a:lnTo>
                  <a:pt x="5379720" y="41528"/>
                </a:lnTo>
                <a:lnTo>
                  <a:pt x="0" y="41528"/>
                </a:lnTo>
                <a:lnTo>
                  <a:pt x="0" y="124586"/>
                </a:lnTo>
                <a:lnTo>
                  <a:pt x="5379720" y="124586"/>
                </a:lnTo>
                <a:lnTo>
                  <a:pt x="5379720" y="166115"/>
                </a:lnTo>
                <a:lnTo>
                  <a:pt x="5462778" y="83057"/>
                </a:lnTo>
                <a:lnTo>
                  <a:pt x="5379720" y="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11">
            <a:extLst>
              <a:ext uri="{FF2B5EF4-FFF2-40B4-BE49-F238E27FC236}">
                <a16:creationId xmlns:a16="http://schemas.microsoft.com/office/drawing/2014/main" id="{77D57F71-B23C-7072-E0FE-4E18812AA1C2}"/>
              </a:ext>
            </a:extLst>
          </p:cNvPr>
          <p:cNvSpPr/>
          <p:nvPr/>
        </p:nvSpPr>
        <p:spPr>
          <a:xfrm>
            <a:off x="5670169" y="1775332"/>
            <a:ext cx="4105275" cy="2863850"/>
          </a:xfrm>
          <a:custGeom>
            <a:avLst/>
            <a:gdLst/>
            <a:ahLst/>
            <a:cxnLst/>
            <a:rect l="l" t="t" r="r" b="b"/>
            <a:pathLst>
              <a:path w="4105275" h="2863850">
                <a:moveTo>
                  <a:pt x="3435350" y="458342"/>
                </a:moveTo>
                <a:lnTo>
                  <a:pt x="3384169" y="463041"/>
                </a:lnTo>
                <a:lnTo>
                  <a:pt x="3339083" y="467994"/>
                </a:lnTo>
                <a:lnTo>
                  <a:pt x="3284601" y="477900"/>
                </a:lnTo>
                <a:lnTo>
                  <a:pt x="3217545" y="487299"/>
                </a:lnTo>
                <a:lnTo>
                  <a:pt x="3143377" y="503174"/>
                </a:lnTo>
                <a:lnTo>
                  <a:pt x="3057271" y="522731"/>
                </a:lnTo>
                <a:lnTo>
                  <a:pt x="2961639" y="547115"/>
                </a:lnTo>
                <a:lnTo>
                  <a:pt x="2856610" y="576579"/>
                </a:lnTo>
                <a:lnTo>
                  <a:pt x="2745866" y="609853"/>
                </a:lnTo>
                <a:lnTo>
                  <a:pt x="2626486" y="652144"/>
                </a:lnTo>
                <a:lnTo>
                  <a:pt x="2368677" y="757427"/>
                </a:lnTo>
                <a:lnTo>
                  <a:pt x="2087626" y="895476"/>
                </a:lnTo>
                <a:lnTo>
                  <a:pt x="1940305" y="978280"/>
                </a:lnTo>
                <a:lnTo>
                  <a:pt x="1788159" y="1068958"/>
                </a:lnTo>
                <a:lnTo>
                  <a:pt x="1631950" y="1171575"/>
                </a:lnTo>
                <a:lnTo>
                  <a:pt x="1473327" y="1283589"/>
                </a:lnTo>
                <a:lnTo>
                  <a:pt x="1310766" y="1407414"/>
                </a:lnTo>
                <a:lnTo>
                  <a:pt x="1147952" y="1542033"/>
                </a:lnTo>
                <a:lnTo>
                  <a:pt x="983487" y="1689862"/>
                </a:lnTo>
                <a:lnTo>
                  <a:pt x="817371" y="1851278"/>
                </a:lnTo>
                <a:lnTo>
                  <a:pt x="653541" y="2024633"/>
                </a:lnTo>
                <a:lnTo>
                  <a:pt x="487933" y="2211450"/>
                </a:lnTo>
                <a:lnTo>
                  <a:pt x="325500" y="2414523"/>
                </a:lnTo>
                <a:lnTo>
                  <a:pt x="161162" y="2630931"/>
                </a:lnTo>
                <a:lnTo>
                  <a:pt x="0" y="2863596"/>
                </a:lnTo>
                <a:lnTo>
                  <a:pt x="202945" y="2641980"/>
                </a:lnTo>
                <a:lnTo>
                  <a:pt x="402463" y="2436367"/>
                </a:lnTo>
                <a:lnTo>
                  <a:pt x="597280" y="2249297"/>
                </a:lnTo>
                <a:lnTo>
                  <a:pt x="788669" y="2078354"/>
                </a:lnTo>
                <a:lnTo>
                  <a:pt x="976122" y="1919223"/>
                </a:lnTo>
                <a:lnTo>
                  <a:pt x="1160145" y="1776094"/>
                </a:lnTo>
                <a:lnTo>
                  <a:pt x="1338579" y="1647443"/>
                </a:lnTo>
                <a:lnTo>
                  <a:pt x="1513077" y="1530730"/>
                </a:lnTo>
                <a:lnTo>
                  <a:pt x="1679448" y="1427226"/>
                </a:lnTo>
                <a:lnTo>
                  <a:pt x="1844166" y="1337055"/>
                </a:lnTo>
                <a:lnTo>
                  <a:pt x="2000250" y="1255902"/>
                </a:lnTo>
                <a:lnTo>
                  <a:pt x="2153792" y="1184020"/>
                </a:lnTo>
                <a:lnTo>
                  <a:pt x="2303272" y="1124077"/>
                </a:lnTo>
                <a:lnTo>
                  <a:pt x="2441702" y="1071752"/>
                </a:lnTo>
                <a:lnTo>
                  <a:pt x="2575940" y="1031366"/>
                </a:lnTo>
                <a:lnTo>
                  <a:pt x="2704846" y="994790"/>
                </a:lnTo>
                <a:lnTo>
                  <a:pt x="2824860" y="967358"/>
                </a:lnTo>
                <a:lnTo>
                  <a:pt x="2941701" y="945006"/>
                </a:lnTo>
                <a:lnTo>
                  <a:pt x="3047491" y="930401"/>
                </a:lnTo>
                <a:lnTo>
                  <a:pt x="3147695" y="919606"/>
                </a:lnTo>
                <a:lnTo>
                  <a:pt x="3238373" y="913764"/>
                </a:lnTo>
                <a:lnTo>
                  <a:pt x="3323589" y="911732"/>
                </a:lnTo>
                <a:lnTo>
                  <a:pt x="4029984" y="911732"/>
                </a:lnTo>
                <a:lnTo>
                  <a:pt x="4104894" y="704722"/>
                </a:lnTo>
                <a:lnTo>
                  <a:pt x="3759013" y="458596"/>
                </a:lnTo>
                <a:lnTo>
                  <a:pt x="3441700" y="458596"/>
                </a:lnTo>
                <a:lnTo>
                  <a:pt x="3435350" y="458342"/>
                </a:lnTo>
                <a:close/>
              </a:path>
              <a:path w="4105275" h="2863850">
                <a:moveTo>
                  <a:pt x="4029984" y="911732"/>
                </a:moveTo>
                <a:lnTo>
                  <a:pt x="3323589" y="911732"/>
                </a:lnTo>
                <a:lnTo>
                  <a:pt x="3400805" y="911987"/>
                </a:lnTo>
                <a:lnTo>
                  <a:pt x="3467734" y="913256"/>
                </a:lnTo>
                <a:lnTo>
                  <a:pt x="3529203" y="918337"/>
                </a:lnTo>
                <a:lnTo>
                  <a:pt x="3580383" y="924432"/>
                </a:lnTo>
                <a:lnTo>
                  <a:pt x="3621404" y="931417"/>
                </a:lnTo>
                <a:lnTo>
                  <a:pt x="3655949" y="938149"/>
                </a:lnTo>
                <a:lnTo>
                  <a:pt x="3679571" y="941704"/>
                </a:lnTo>
                <a:lnTo>
                  <a:pt x="3694556" y="943609"/>
                </a:lnTo>
                <a:lnTo>
                  <a:pt x="3699255" y="946530"/>
                </a:lnTo>
                <a:lnTo>
                  <a:pt x="3878833" y="1329436"/>
                </a:lnTo>
                <a:lnTo>
                  <a:pt x="4029984" y="911732"/>
                </a:lnTo>
                <a:close/>
              </a:path>
              <a:path w="4105275" h="2863850">
                <a:moveTo>
                  <a:pt x="3114548" y="0"/>
                </a:moveTo>
                <a:lnTo>
                  <a:pt x="3441700" y="458596"/>
                </a:lnTo>
                <a:lnTo>
                  <a:pt x="3759013" y="458596"/>
                </a:lnTo>
                <a:lnTo>
                  <a:pt x="3114548" y="0"/>
                </a:lnTo>
                <a:close/>
              </a:path>
            </a:pathLst>
          </a:custGeom>
          <a:solidFill>
            <a:srgbClr val="7E7E7E">
              <a:alpha val="2901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12">
            <a:extLst>
              <a:ext uri="{FF2B5EF4-FFF2-40B4-BE49-F238E27FC236}">
                <a16:creationId xmlns:a16="http://schemas.microsoft.com/office/drawing/2014/main" id="{6055E3B6-280D-E331-6C0F-93903715FB31}"/>
              </a:ext>
            </a:extLst>
          </p:cNvPr>
          <p:cNvSpPr/>
          <p:nvPr/>
        </p:nvSpPr>
        <p:spPr>
          <a:xfrm>
            <a:off x="4108703" y="2473451"/>
            <a:ext cx="249554" cy="1421130"/>
          </a:xfrm>
          <a:custGeom>
            <a:avLst/>
            <a:gdLst/>
            <a:ahLst/>
            <a:cxnLst/>
            <a:rect l="l" t="t" r="r" b="b"/>
            <a:pathLst>
              <a:path w="249554" h="1421129">
                <a:moveTo>
                  <a:pt x="207645" y="0"/>
                </a:moveTo>
                <a:lnTo>
                  <a:pt x="41529" y="0"/>
                </a:lnTo>
                <a:lnTo>
                  <a:pt x="25342" y="3256"/>
                </a:lnTo>
                <a:lnTo>
                  <a:pt x="12144" y="12144"/>
                </a:lnTo>
                <a:lnTo>
                  <a:pt x="3256" y="25342"/>
                </a:lnTo>
                <a:lnTo>
                  <a:pt x="0" y="41528"/>
                </a:lnTo>
                <a:lnTo>
                  <a:pt x="0" y="1379601"/>
                </a:lnTo>
                <a:lnTo>
                  <a:pt x="3256" y="1395787"/>
                </a:lnTo>
                <a:lnTo>
                  <a:pt x="12144" y="1408985"/>
                </a:lnTo>
                <a:lnTo>
                  <a:pt x="25342" y="1417873"/>
                </a:lnTo>
                <a:lnTo>
                  <a:pt x="41529" y="1421130"/>
                </a:lnTo>
                <a:lnTo>
                  <a:pt x="207645" y="1421130"/>
                </a:lnTo>
                <a:lnTo>
                  <a:pt x="223831" y="1417873"/>
                </a:lnTo>
                <a:lnTo>
                  <a:pt x="237029" y="1408985"/>
                </a:lnTo>
                <a:lnTo>
                  <a:pt x="245917" y="1395787"/>
                </a:lnTo>
                <a:lnTo>
                  <a:pt x="249174" y="1379601"/>
                </a:lnTo>
                <a:lnTo>
                  <a:pt x="249174" y="41528"/>
                </a:lnTo>
                <a:lnTo>
                  <a:pt x="245917" y="25342"/>
                </a:lnTo>
                <a:lnTo>
                  <a:pt x="237029" y="12144"/>
                </a:lnTo>
                <a:lnTo>
                  <a:pt x="223831" y="3256"/>
                </a:lnTo>
                <a:lnTo>
                  <a:pt x="207645" y="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13">
            <a:extLst>
              <a:ext uri="{FF2B5EF4-FFF2-40B4-BE49-F238E27FC236}">
                <a16:creationId xmlns:a16="http://schemas.microsoft.com/office/drawing/2014/main" id="{C9089CC6-75FD-AFAC-D327-352D7486BCB8}"/>
              </a:ext>
            </a:extLst>
          </p:cNvPr>
          <p:cNvSpPr txBox="1"/>
          <p:nvPr/>
        </p:nvSpPr>
        <p:spPr>
          <a:xfrm>
            <a:off x="4161483" y="2921996"/>
            <a:ext cx="139065" cy="525145"/>
          </a:xfrm>
          <a:prstGeom prst="rect">
            <a:avLst/>
          </a:prstGeom>
        </p:spPr>
        <p:txBody>
          <a:bodyPr vert="vert270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b="1" spc="-2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00" b="1" dirty="0">
                <a:solidFill>
                  <a:srgbClr val="FFFFFF"/>
                </a:solidFill>
                <a:latin typeface="Arial"/>
                <a:cs typeface="Arial"/>
              </a:rPr>
              <a:t>spi</a:t>
            </a:r>
            <a:r>
              <a:rPr sz="800" b="1" spc="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00" b="1" dirty="0">
                <a:solidFill>
                  <a:srgbClr val="FFFFFF"/>
                </a:solidFill>
                <a:latin typeface="Arial"/>
                <a:cs typeface="Arial"/>
              </a:rPr>
              <a:t>ati</a:t>
            </a:r>
            <a:r>
              <a:rPr sz="800" b="1" spc="-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800" b="1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endParaRPr sz="800">
              <a:latin typeface="Arial"/>
              <a:cs typeface="Arial"/>
            </a:endParaRPr>
          </a:p>
        </p:txBody>
      </p:sp>
      <p:sp>
        <p:nvSpPr>
          <p:cNvPr id="600" name="object 14">
            <a:extLst>
              <a:ext uri="{FF2B5EF4-FFF2-40B4-BE49-F238E27FC236}">
                <a16:creationId xmlns:a16="http://schemas.microsoft.com/office/drawing/2014/main" id="{DCE0B8C6-E5E1-37C6-1BDC-474BB694E44C}"/>
              </a:ext>
            </a:extLst>
          </p:cNvPr>
          <p:cNvSpPr/>
          <p:nvPr/>
        </p:nvSpPr>
        <p:spPr>
          <a:xfrm>
            <a:off x="6409944" y="5478017"/>
            <a:ext cx="1747520" cy="238760"/>
          </a:xfrm>
          <a:custGeom>
            <a:avLst/>
            <a:gdLst/>
            <a:ahLst/>
            <a:cxnLst/>
            <a:rect l="l" t="t" r="r" b="b"/>
            <a:pathLst>
              <a:path w="1747520" h="238760">
                <a:moveTo>
                  <a:pt x="1707514" y="0"/>
                </a:moveTo>
                <a:lnTo>
                  <a:pt x="39750" y="0"/>
                </a:lnTo>
                <a:lnTo>
                  <a:pt x="24270" y="3121"/>
                </a:lnTo>
                <a:lnTo>
                  <a:pt x="11636" y="11636"/>
                </a:lnTo>
                <a:lnTo>
                  <a:pt x="3121" y="24270"/>
                </a:lnTo>
                <a:lnTo>
                  <a:pt x="0" y="39750"/>
                </a:lnTo>
                <a:lnTo>
                  <a:pt x="0" y="198754"/>
                </a:lnTo>
                <a:lnTo>
                  <a:pt x="3121" y="214229"/>
                </a:lnTo>
                <a:lnTo>
                  <a:pt x="11636" y="226864"/>
                </a:lnTo>
                <a:lnTo>
                  <a:pt x="24270" y="235382"/>
                </a:lnTo>
                <a:lnTo>
                  <a:pt x="39750" y="238505"/>
                </a:lnTo>
                <a:lnTo>
                  <a:pt x="1707514" y="238505"/>
                </a:lnTo>
                <a:lnTo>
                  <a:pt x="1722995" y="235382"/>
                </a:lnTo>
                <a:lnTo>
                  <a:pt x="1735629" y="226864"/>
                </a:lnTo>
                <a:lnTo>
                  <a:pt x="1744144" y="214229"/>
                </a:lnTo>
                <a:lnTo>
                  <a:pt x="1747265" y="198754"/>
                </a:lnTo>
                <a:lnTo>
                  <a:pt x="1747265" y="39750"/>
                </a:lnTo>
                <a:lnTo>
                  <a:pt x="1744144" y="24270"/>
                </a:lnTo>
                <a:lnTo>
                  <a:pt x="1735629" y="11636"/>
                </a:lnTo>
                <a:lnTo>
                  <a:pt x="1722995" y="3121"/>
                </a:lnTo>
                <a:lnTo>
                  <a:pt x="1707514" y="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15">
            <a:extLst>
              <a:ext uri="{FF2B5EF4-FFF2-40B4-BE49-F238E27FC236}">
                <a16:creationId xmlns:a16="http://schemas.microsoft.com/office/drawing/2014/main" id="{8913A10D-2CBC-D0CE-AB31-552CC4B0F2B4}"/>
              </a:ext>
            </a:extLst>
          </p:cNvPr>
          <p:cNvSpPr txBox="1"/>
          <p:nvPr/>
        </p:nvSpPr>
        <p:spPr>
          <a:xfrm>
            <a:off x="5112511" y="5316473"/>
            <a:ext cx="512445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0091DA"/>
                </a:solidFill>
                <a:latin typeface="Arial"/>
                <a:cs typeface="Arial"/>
              </a:rPr>
              <a:t>Ex</a:t>
            </a:r>
            <a:r>
              <a:rPr sz="1000" b="1" spc="-10" dirty="0">
                <a:solidFill>
                  <a:srgbClr val="0091DA"/>
                </a:solidFill>
                <a:latin typeface="Arial"/>
                <a:cs typeface="Arial"/>
              </a:rPr>
              <a:t>e</a:t>
            </a:r>
            <a:r>
              <a:rPr sz="1000" b="1" spc="-5" dirty="0">
                <a:solidFill>
                  <a:srgbClr val="0091DA"/>
                </a:solidFill>
                <a:latin typeface="Arial"/>
                <a:cs typeface="Arial"/>
              </a:rPr>
              <a:t>c</a:t>
            </a:r>
            <a:r>
              <a:rPr sz="1000" b="1" dirty="0">
                <a:solidFill>
                  <a:srgbClr val="0091DA"/>
                </a:solidFill>
                <a:latin typeface="Arial"/>
                <a:cs typeface="Arial"/>
              </a:rPr>
              <a:t>ute</a:t>
            </a:r>
            <a:endParaRPr sz="1000">
              <a:latin typeface="Arial"/>
              <a:cs typeface="Arial"/>
            </a:endParaRPr>
          </a:p>
        </p:txBody>
      </p:sp>
      <p:sp>
        <p:nvSpPr>
          <p:cNvPr id="602" name="object 16">
            <a:extLst>
              <a:ext uri="{FF2B5EF4-FFF2-40B4-BE49-F238E27FC236}">
                <a16:creationId xmlns:a16="http://schemas.microsoft.com/office/drawing/2014/main" id="{2756D7A7-C0D2-0CB0-D9F3-E2EA37526AB6}"/>
              </a:ext>
            </a:extLst>
          </p:cNvPr>
          <p:cNvSpPr txBox="1"/>
          <p:nvPr/>
        </p:nvSpPr>
        <p:spPr>
          <a:xfrm>
            <a:off x="6816852" y="5281167"/>
            <a:ext cx="934719" cy="387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084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00A2A0"/>
                </a:solidFill>
                <a:latin typeface="Arial"/>
                <a:cs typeface="Arial"/>
              </a:rPr>
              <a:t>Optimise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z="800" b="1" spc="-5" dirty="0">
                <a:solidFill>
                  <a:srgbClr val="FFFFFF"/>
                </a:solidFill>
                <a:latin typeface="Arial"/>
                <a:cs typeface="Arial"/>
              </a:rPr>
              <a:t>Ability/Role</a:t>
            </a:r>
            <a:r>
              <a:rPr sz="8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FFFFFF"/>
                </a:solidFill>
                <a:latin typeface="Arial"/>
                <a:cs typeface="Arial"/>
              </a:rPr>
              <a:t>played</a:t>
            </a:r>
            <a:endParaRPr sz="800">
              <a:latin typeface="Arial"/>
              <a:cs typeface="Arial"/>
            </a:endParaRPr>
          </a:p>
        </p:txBody>
      </p:sp>
      <p:sp>
        <p:nvSpPr>
          <p:cNvPr id="603" name="object 17">
            <a:extLst>
              <a:ext uri="{FF2B5EF4-FFF2-40B4-BE49-F238E27FC236}">
                <a16:creationId xmlns:a16="http://schemas.microsoft.com/office/drawing/2014/main" id="{6DAB1826-84DB-5FB2-6409-114D2B77E8FD}"/>
              </a:ext>
            </a:extLst>
          </p:cNvPr>
          <p:cNvSpPr txBox="1"/>
          <p:nvPr/>
        </p:nvSpPr>
        <p:spPr>
          <a:xfrm>
            <a:off x="8949690" y="5271261"/>
            <a:ext cx="639445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00338D"/>
                </a:solidFill>
                <a:latin typeface="Arial"/>
                <a:cs typeface="Arial"/>
              </a:rPr>
              <a:t>Strategise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604" name="object 18">
            <a:extLst>
              <a:ext uri="{FF2B5EF4-FFF2-40B4-BE49-F238E27FC236}">
                <a16:creationId xmlns:a16="http://schemas.microsoft.com/office/drawing/2014/main" id="{8C97470A-18E9-BE7E-39F8-3BD02D9DF4FC}"/>
              </a:ext>
            </a:extLst>
          </p:cNvPr>
          <p:cNvSpPr txBox="1"/>
          <p:nvPr/>
        </p:nvSpPr>
        <p:spPr>
          <a:xfrm>
            <a:off x="4500488" y="4000374"/>
            <a:ext cx="167640" cy="534035"/>
          </a:xfrm>
          <a:prstGeom prst="rect">
            <a:avLst/>
          </a:prstGeom>
        </p:spPr>
        <p:txBody>
          <a:bodyPr vert="vert270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00" b="1" spc="-5" dirty="0">
                <a:solidFill>
                  <a:srgbClr val="0091DA"/>
                </a:solidFill>
                <a:latin typeface="Arial"/>
                <a:cs typeface="Arial"/>
              </a:rPr>
              <a:t>Supplier</a:t>
            </a:r>
            <a:endParaRPr sz="1000">
              <a:latin typeface="Arial"/>
              <a:cs typeface="Arial"/>
            </a:endParaRPr>
          </a:p>
        </p:txBody>
      </p:sp>
      <p:sp>
        <p:nvSpPr>
          <p:cNvPr id="605" name="object 19">
            <a:extLst>
              <a:ext uri="{FF2B5EF4-FFF2-40B4-BE49-F238E27FC236}">
                <a16:creationId xmlns:a16="http://schemas.microsoft.com/office/drawing/2014/main" id="{D05BD986-164E-F43A-4DFD-284756EEDF33}"/>
              </a:ext>
            </a:extLst>
          </p:cNvPr>
          <p:cNvSpPr txBox="1"/>
          <p:nvPr/>
        </p:nvSpPr>
        <p:spPr>
          <a:xfrm>
            <a:off x="4352660" y="1150109"/>
            <a:ext cx="320040" cy="1299210"/>
          </a:xfrm>
          <a:prstGeom prst="rect">
            <a:avLst/>
          </a:prstGeom>
        </p:spPr>
        <p:txBody>
          <a:bodyPr vert="vert270" wrap="square" lIns="0" tIns="635" rIns="0" bIns="0" rtlCol="0">
            <a:spAutoFit/>
          </a:bodyPr>
          <a:lstStyle/>
          <a:p>
            <a:pPr marL="67310" marR="5080" indent="-55244">
              <a:lnSpc>
                <a:spcPct val="100000"/>
              </a:lnSpc>
              <a:spcBef>
                <a:spcPts val="5"/>
              </a:spcBef>
            </a:pPr>
            <a:r>
              <a:rPr sz="1000" b="1" spc="-5" dirty="0">
                <a:solidFill>
                  <a:srgbClr val="00338D"/>
                </a:solidFill>
                <a:latin typeface="Arial"/>
                <a:cs typeface="Arial"/>
              </a:rPr>
              <a:t>Strategic </a:t>
            </a:r>
            <a:r>
              <a:rPr sz="1000" b="1" dirty="0">
                <a:solidFill>
                  <a:srgbClr val="00338D"/>
                </a:solidFill>
                <a:latin typeface="Arial"/>
                <a:cs typeface="Arial"/>
              </a:rPr>
              <a:t>partner</a:t>
            </a:r>
            <a:r>
              <a:rPr sz="1000" b="1" spc="-90" dirty="0">
                <a:solidFill>
                  <a:srgbClr val="00338D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00338D"/>
                </a:solidFill>
                <a:latin typeface="Arial"/>
                <a:cs typeface="Arial"/>
              </a:rPr>
              <a:t>and  transformation</a:t>
            </a:r>
            <a:r>
              <a:rPr sz="1000" b="1" spc="-60" dirty="0">
                <a:solidFill>
                  <a:srgbClr val="00338D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00338D"/>
                </a:solidFill>
                <a:latin typeface="Arial"/>
                <a:cs typeface="Arial"/>
              </a:rPr>
              <a:t>hub</a:t>
            </a:r>
            <a:endParaRPr sz="1000">
              <a:latin typeface="Arial"/>
              <a:cs typeface="Arial"/>
            </a:endParaRPr>
          </a:p>
        </p:txBody>
      </p:sp>
      <p:sp>
        <p:nvSpPr>
          <p:cNvPr id="606" name="object 20">
            <a:extLst>
              <a:ext uri="{FF2B5EF4-FFF2-40B4-BE49-F238E27FC236}">
                <a16:creationId xmlns:a16="http://schemas.microsoft.com/office/drawing/2014/main" id="{E967CC49-1849-0262-F604-9842B4502159}"/>
              </a:ext>
            </a:extLst>
          </p:cNvPr>
          <p:cNvSpPr txBox="1"/>
          <p:nvPr/>
        </p:nvSpPr>
        <p:spPr>
          <a:xfrm>
            <a:off x="4492614" y="2493516"/>
            <a:ext cx="167640" cy="934085"/>
          </a:xfrm>
          <a:prstGeom prst="rect">
            <a:avLst/>
          </a:prstGeom>
        </p:spPr>
        <p:txBody>
          <a:bodyPr vert="vert270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00" b="1" spc="-5" dirty="0">
                <a:solidFill>
                  <a:srgbClr val="00A2A0"/>
                </a:solidFill>
                <a:latin typeface="Arial"/>
                <a:cs typeface="Arial"/>
              </a:rPr>
              <a:t>Delivery</a:t>
            </a:r>
            <a:r>
              <a:rPr sz="1000" b="1" spc="-75" dirty="0">
                <a:solidFill>
                  <a:srgbClr val="00A2A0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00A2A0"/>
                </a:solidFill>
                <a:latin typeface="Arial"/>
                <a:cs typeface="Arial"/>
              </a:rPr>
              <a:t>centre</a:t>
            </a:r>
            <a:endParaRPr sz="1000">
              <a:latin typeface="Arial"/>
              <a:cs typeface="Arial"/>
            </a:endParaRPr>
          </a:p>
        </p:txBody>
      </p:sp>
      <p:sp>
        <p:nvSpPr>
          <p:cNvPr id="607" name="object 21">
            <a:extLst>
              <a:ext uri="{FF2B5EF4-FFF2-40B4-BE49-F238E27FC236}">
                <a16:creationId xmlns:a16="http://schemas.microsoft.com/office/drawing/2014/main" id="{44C06CF4-B8FD-3865-F74A-9EB440BD1046}"/>
              </a:ext>
            </a:extLst>
          </p:cNvPr>
          <p:cNvSpPr/>
          <p:nvPr/>
        </p:nvSpPr>
        <p:spPr>
          <a:xfrm>
            <a:off x="8260460" y="5559933"/>
            <a:ext cx="1809114" cy="76200"/>
          </a:xfrm>
          <a:custGeom>
            <a:avLst/>
            <a:gdLst/>
            <a:ahLst/>
            <a:cxnLst/>
            <a:rect l="l" t="t" r="r" b="b"/>
            <a:pathLst>
              <a:path w="1809115" h="76200">
                <a:moveTo>
                  <a:pt x="1732407" y="0"/>
                </a:moveTo>
                <a:lnTo>
                  <a:pt x="1732407" y="76199"/>
                </a:lnTo>
                <a:lnTo>
                  <a:pt x="1795907" y="44449"/>
                </a:lnTo>
                <a:lnTo>
                  <a:pt x="1745107" y="44449"/>
                </a:lnTo>
                <a:lnTo>
                  <a:pt x="1745107" y="31749"/>
                </a:lnTo>
                <a:lnTo>
                  <a:pt x="1795907" y="31749"/>
                </a:lnTo>
                <a:lnTo>
                  <a:pt x="1732407" y="0"/>
                </a:lnTo>
                <a:close/>
              </a:path>
              <a:path w="1809115" h="76200">
                <a:moveTo>
                  <a:pt x="1732407" y="31749"/>
                </a:moveTo>
                <a:lnTo>
                  <a:pt x="0" y="31749"/>
                </a:lnTo>
                <a:lnTo>
                  <a:pt x="0" y="44449"/>
                </a:lnTo>
                <a:lnTo>
                  <a:pt x="1732407" y="44449"/>
                </a:lnTo>
                <a:lnTo>
                  <a:pt x="1732407" y="31749"/>
                </a:lnTo>
                <a:close/>
              </a:path>
              <a:path w="1809115" h="76200">
                <a:moveTo>
                  <a:pt x="1795907" y="31749"/>
                </a:moveTo>
                <a:lnTo>
                  <a:pt x="1745107" y="31749"/>
                </a:lnTo>
                <a:lnTo>
                  <a:pt x="1745107" y="44449"/>
                </a:lnTo>
                <a:lnTo>
                  <a:pt x="1795907" y="44449"/>
                </a:lnTo>
                <a:lnTo>
                  <a:pt x="1808607" y="38099"/>
                </a:lnTo>
                <a:lnTo>
                  <a:pt x="1795907" y="31749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object 22">
            <a:extLst>
              <a:ext uri="{FF2B5EF4-FFF2-40B4-BE49-F238E27FC236}">
                <a16:creationId xmlns:a16="http://schemas.microsoft.com/office/drawing/2014/main" id="{F9C6F2CE-E3BB-9500-F358-F1C99303E13A}"/>
              </a:ext>
            </a:extLst>
          </p:cNvPr>
          <p:cNvSpPr/>
          <p:nvPr/>
        </p:nvSpPr>
        <p:spPr>
          <a:xfrm>
            <a:off x="4402454" y="5598033"/>
            <a:ext cx="1820545" cy="0"/>
          </a:xfrm>
          <a:custGeom>
            <a:avLst/>
            <a:gdLst/>
            <a:ahLst/>
            <a:cxnLst/>
            <a:rect l="l" t="t" r="r" b="b"/>
            <a:pathLst>
              <a:path w="1820545">
                <a:moveTo>
                  <a:pt x="0" y="0"/>
                </a:moveTo>
                <a:lnTo>
                  <a:pt x="1820418" y="0"/>
                </a:lnTo>
              </a:path>
            </a:pathLst>
          </a:custGeom>
          <a:ln w="12700">
            <a:solidFill>
              <a:srgbClr val="00338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object 23">
            <a:extLst>
              <a:ext uri="{FF2B5EF4-FFF2-40B4-BE49-F238E27FC236}">
                <a16:creationId xmlns:a16="http://schemas.microsoft.com/office/drawing/2014/main" id="{8C9BCB2B-37E4-AD87-EB6A-C344D3B1899A}"/>
              </a:ext>
            </a:extLst>
          </p:cNvPr>
          <p:cNvSpPr/>
          <p:nvPr/>
        </p:nvSpPr>
        <p:spPr>
          <a:xfrm>
            <a:off x="4231004" y="3978783"/>
            <a:ext cx="5080" cy="1213485"/>
          </a:xfrm>
          <a:custGeom>
            <a:avLst/>
            <a:gdLst/>
            <a:ahLst/>
            <a:cxnLst/>
            <a:rect l="l" t="t" r="r" b="b"/>
            <a:pathLst>
              <a:path w="5079" h="1213485">
                <a:moveTo>
                  <a:pt x="4699" y="1213104"/>
                </a:moveTo>
                <a:lnTo>
                  <a:pt x="0" y="0"/>
                </a:lnTo>
              </a:path>
            </a:pathLst>
          </a:custGeom>
          <a:ln w="12700">
            <a:solidFill>
              <a:srgbClr val="00338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object 24">
            <a:extLst>
              <a:ext uri="{FF2B5EF4-FFF2-40B4-BE49-F238E27FC236}">
                <a16:creationId xmlns:a16="http://schemas.microsoft.com/office/drawing/2014/main" id="{BD556ABF-A9BA-E4F0-7269-CC2B9D49FF43}"/>
              </a:ext>
            </a:extLst>
          </p:cNvPr>
          <p:cNvSpPr/>
          <p:nvPr/>
        </p:nvSpPr>
        <p:spPr>
          <a:xfrm>
            <a:off x="4192142" y="1445133"/>
            <a:ext cx="76200" cy="947419"/>
          </a:xfrm>
          <a:custGeom>
            <a:avLst/>
            <a:gdLst/>
            <a:ahLst/>
            <a:cxnLst/>
            <a:rect l="l" t="t" r="r" b="b"/>
            <a:pathLst>
              <a:path w="76200" h="947419">
                <a:moveTo>
                  <a:pt x="44445" y="76136"/>
                </a:moveTo>
                <a:lnTo>
                  <a:pt x="31745" y="76263"/>
                </a:lnTo>
                <a:lnTo>
                  <a:pt x="40132" y="947292"/>
                </a:lnTo>
                <a:lnTo>
                  <a:pt x="52832" y="947292"/>
                </a:lnTo>
                <a:lnTo>
                  <a:pt x="44445" y="76136"/>
                </a:lnTo>
                <a:close/>
              </a:path>
              <a:path w="76200" h="947419">
                <a:moveTo>
                  <a:pt x="37337" y="0"/>
                </a:moveTo>
                <a:lnTo>
                  <a:pt x="0" y="76580"/>
                </a:lnTo>
                <a:lnTo>
                  <a:pt x="31745" y="76263"/>
                </a:lnTo>
                <a:lnTo>
                  <a:pt x="31623" y="63500"/>
                </a:lnTo>
                <a:lnTo>
                  <a:pt x="44323" y="63372"/>
                </a:lnTo>
                <a:lnTo>
                  <a:pt x="69820" y="63372"/>
                </a:lnTo>
                <a:lnTo>
                  <a:pt x="37337" y="0"/>
                </a:lnTo>
                <a:close/>
              </a:path>
              <a:path w="76200" h="947419">
                <a:moveTo>
                  <a:pt x="44323" y="63372"/>
                </a:moveTo>
                <a:lnTo>
                  <a:pt x="31623" y="63500"/>
                </a:lnTo>
                <a:lnTo>
                  <a:pt x="31745" y="76263"/>
                </a:lnTo>
                <a:lnTo>
                  <a:pt x="44445" y="76136"/>
                </a:lnTo>
                <a:lnTo>
                  <a:pt x="44323" y="63372"/>
                </a:lnTo>
                <a:close/>
              </a:path>
              <a:path w="76200" h="947419">
                <a:moveTo>
                  <a:pt x="69820" y="63372"/>
                </a:moveTo>
                <a:lnTo>
                  <a:pt x="44323" y="63372"/>
                </a:lnTo>
                <a:lnTo>
                  <a:pt x="44445" y="76136"/>
                </a:lnTo>
                <a:lnTo>
                  <a:pt x="76200" y="75818"/>
                </a:lnTo>
                <a:lnTo>
                  <a:pt x="69820" y="63372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object 31">
            <a:extLst>
              <a:ext uri="{FF2B5EF4-FFF2-40B4-BE49-F238E27FC236}">
                <a16:creationId xmlns:a16="http://schemas.microsoft.com/office/drawing/2014/main" id="{ACFABC09-B623-77FF-B51F-6AC539F7526E}"/>
              </a:ext>
            </a:extLst>
          </p:cNvPr>
          <p:cNvSpPr txBox="1"/>
          <p:nvPr/>
        </p:nvSpPr>
        <p:spPr>
          <a:xfrm>
            <a:off x="6302447" y="845366"/>
            <a:ext cx="4398645" cy="1093889"/>
          </a:xfrm>
          <a:prstGeom prst="rect">
            <a:avLst/>
          </a:prstGeom>
          <a:solidFill>
            <a:srgbClr val="D6D2EE"/>
          </a:solidFill>
          <a:ln w="12700">
            <a:solidFill>
              <a:srgbClr val="473697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marL="54610" marR="304165">
              <a:lnSpc>
                <a:spcPct val="100000"/>
              </a:lnSpc>
              <a:spcBef>
                <a:spcPts val="330"/>
              </a:spcBef>
            </a:pPr>
            <a:r>
              <a:rPr sz="1200" dirty="0">
                <a:latin typeface="Arial"/>
                <a:cs typeface="Arial"/>
              </a:rPr>
              <a:t>GCCs </a:t>
            </a:r>
            <a:r>
              <a:rPr sz="1200" spc="-5" dirty="0">
                <a:latin typeface="Arial"/>
                <a:cs typeface="Arial"/>
              </a:rPr>
              <a:t>identify themselves </a:t>
            </a:r>
            <a:r>
              <a:rPr sz="1200" dirty="0">
                <a:latin typeface="Arial"/>
                <a:cs typeface="Arial"/>
              </a:rPr>
              <a:t>to </a:t>
            </a:r>
            <a:r>
              <a:rPr sz="1200" spc="-5" dirty="0">
                <a:latin typeface="Arial"/>
                <a:cs typeface="Arial"/>
              </a:rPr>
              <a:t>be in strategise stage </a:t>
            </a:r>
            <a:r>
              <a:rPr lang="en-US" sz="1200" spc="-5" dirty="0">
                <a:latin typeface="Arial"/>
                <a:cs typeface="Arial"/>
              </a:rPr>
              <a:t>if</a:t>
            </a:r>
            <a:r>
              <a:rPr sz="1200" spc="-5" dirty="0">
                <a:latin typeface="Arial"/>
                <a:cs typeface="Arial"/>
              </a:rPr>
              <a:t>:</a:t>
            </a:r>
            <a:endParaRPr sz="1200" dirty="0">
              <a:latin typeface="Arial"/>
              <a:cs typeface="Arial"/>
            </a:endParaRPr>
          </a:p>
          <a:p>
            <a:pPr marL="226060" indent="-172085">
              <a:lnSpc>
                <a:spcPct val="100000"/>
              </a:lnSpc>
              <a:spcBef>
                <a:spcPts val="200"/>
              </a:spcBef>
              <a:buChar char="•"/>
              <a:tabLst>
                <a:tab pos="226060" algn="l"/>
                <a:tab pos="226695" algn="l"/>
              </a:tabLst>
            </a:pPr>
            <a:r>
              <a:rPr sz="1200" spc="-5" dirty="0">
                <a:latin typeface="Arial"/>
                <a:cs typeface="Arial"/>
              </a:rPr>
              <a:t>Majority</a:t>
            </a:r>
            <a:r>
              <a:rPr sz="1200" dirty="0">
                <a:latin typeface="Arial"/>
                <a:cs typeface="Arial"/>
              </a:rPr>
              <a:t> GCC </a:t>
            </a:r>
            <a:r>
              <a:rPr sz="1200" spc="-5" dirty="0">
                <a:latin typeface="Arial"/>
                <a:cs typeface="Arial"/>
              </a:rPr>
              <a:t>leadership </a:t>
            </a:r>
            <a:r>
              <a:rPr sz="1200" dirty="0">
                <a:latin typeface="Arial"/>
                <a:cs typeface="Arial"/>
              </a:rPr>
              <a:t>from </a:t>
            </a:r>
            <a:r>
              <a:rPr sz="1200" spc="-5" dirty="0">
                <a:latin typeface="Arial"/>
                <a:cs typeface="Arial"/>
              </a:rPr>
              <a:t>India are represented in global</a:t>
            </a:r>
            <a:r>
              <a:rPr sz="1200" spc="10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leadership</a:t>
            </a:r>
            <a:endParaRPr sz="1200" dirty="0">
              <a:latin typeface="Arial"/>
              <a:cs typeface="Arial"/>
            </a:endParaRPr>
          </a:p>
          <a:p>
            <a:pPr marL="226060" marR="266700" indent="-171450">
              <a:lnSpc>
                <a:spcPct val="100000"/>
              </a:lnSpc>
              <a:spcBef>
                <a:spcPts val="400"/>
              </a:spcBef>
              <a:buChar char="•"/>
              <a:tabLst>
                <a:tab pos="226060" algn="l"/>
                <a:tab pos="226695" algn="l"/>
              </a:tabLst>
            </a:pPr>
            <a:r>
              <a:rPr sz="1200" dirty="0">
                <a:latin typeface="Arial"/>
                <a:cs typeface="Arial"/>
              </a:rPr>
              <a:t>They </a:t>
            </a:r>
            <a:r>
              <a:rPr sz="1200" spc="-5" dirty="0">
                <a:latin typeface="Arial"/>
                <a:cs typeface="Arial"/>
              </a:rPr>
              <a:t>have established dedicated CoEs </a:t>
            </a:r>
            <a:r>
              <a:rPr sz="1200" dirty="0">
                <a:latin typeface="Arial"/>
                <a:cs typeface="Arial"/>
              </a:rPr>
              <a:t>for </a:t>
            </a:r>
            <a:r>
              <a:rPr lang="en-US" sz="1200" spc="-5" dirty="0">
                <a:latin typeface="Arial"/>
                <a:cs typeface="Arial"/>
              </a:rPr>
              <a:t>delivery</a:t>
            </a:r>
            <a:endParaRPr sz="1200" dirty="0">
              <a:latin typeface="Arial"/>
              <a:cs typeface="Arial"/>
            </a:endParaRPr>
          </a:p>
          <a:p>
            <a:pPr marL="226060" indent="-172085">
              <a:lnSpc>
                <a:spcPct val="100000"/>
              </a:lnSpc>
              <a:spcBef>
                <a:spcPts val="405"/>
              </a:spcBef>
              <a:buChar char="•"/>
              <a:tabLst>
                <a:tab pos="226060" algn="l"/>
                <a:tab pos="226695" algn="l"/>
              </a:tabLst>
            </a:pPr>
            <a:r>
              <a:rPr lang="en-US" sz="1200" spc="-5" dirty="0">
                <a:latin typeface="Arial"/>
                <a:cs typeface="Arial"/>
              </a:rPr>
              <a:t>They are </a:t>
            </a:r>
            <a:r>
              <a:rPr sz="1200" spc="-5" dirty="0">
                <a:latin typeface="Arial"/>
                <a:cs typeface="Arial"/>
              </a:rPr>
              <a:t>focusing on knowledge-intensive</a:t>
            </a:r>
            <a:r>
              <a:rPr sz="1200" spc="40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work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619" name="object 33">
            <a:extLst>
              <a:ext uri="{FF2B5EF4-FFF2-40B4-BE49-F238E27FC236}">
                <a16:creationId xmlns:a16="http://schemas.microsoft.com/office/drawing/2014/main" id="{A6703C23-6A91-C500-D30F-C97589060747}"/>
              </a:ext>
            </a:extLst>
          </p:cNvPr>
          <p:cNvSpPr/>
          <p:nvPr/>
        </p:nvSpPr>
        <p:spPr>
          <a:xfrm>
            <a:off x="749045" y="2077186"/>
            <a:ext cx="2750820" cy="1116330"/>
          </a:xfrm>
          <a:custGeom>
            <a:avLst/>
            <a:gdLst/>
            <a:ahLst/>
            <a:cxnLst/>
            <a:rect l="l" t="t" r="r" b="b"/>
            <a:pathLst>
              <a:path w="2750820" h="1116330">
                <a:moveTo>
                  <a:pt x="2670429" y="0"/>
                </a:moveTo>
                <a:lnTo>
                  <a:pt x="80365" y="0"/>
                </a:lnTo>
                <a:lnTo>
                  <a:pt x="49082" y="6310"/>
                </a:lnTo>
                <a:lnTo>
                  <a:pt x="23537" y="23526"/>
                </a:lnTo>
                <a:lnTo>
                  <a:pt x="6315" y="49077"/>
                </a:lnTo>
                <a:lnTo>
                  <a:pt x="0" y="80390"/>
                </a:lnTo>
                <a:lnTo>
                  <a:pt x="0" y="1035938"/>
                </a:lnTo>
                <a:lnTo>
                  <a:pt x="6315" y="1067252"/>
                </a:lnTo>
                <a:lnTo>
                  <a:pt x="23537" y="1092803"/>
                </a:lnTo>
                <a:lnTo>
                  <a:pt x="49082" y="1110019"/>
                </a:lnTo>
                <a:lnTo>
                  <a:pt x="80365" y="1116329"/>
                </a:lnTo>
                <a:lnTo>
                  <a:pt x="2670429" y="1116329"/>
                </a:lnTo>
                <a:lnTo>
                  <a:pt x="2701742" y="1110019"/>
                </a:lnTo>
                <a:lnTo>
                  <a:pt x="2727293" y="1092803"/>
                </a:lnTo>
                <a:lnTo>
                  <a:pt x="2744509" y="1067252"/>
                </a:lnTo>
                <a:lnTo>
                  <a:pt x="2750820" y="1035938"/>
                </a:lnTo>
                <a:lnTo>
                  <a:pt x="2750820" y="80390"/>
                </a:lnTo>
                <a:lnTo>
                  <a:pt x="2744509" y="49077"/>
                </a:lnTo>
                <a:lnTo>
                  <a:pt x="2727293" y="23526"/>
                </a:lnTo>
                <a:lnTo>
                  <a:pt x="2701742" y="6310"/>
                </a:lnTo>
                <a:lnTo>
                  <a:pt x="2670429" y="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object 34">
            <a:extLst>
              <a:ext uri="{FF2B5EF4-FFF2-40B4-BE49-F238E27FC236}">
                <a16:creationId xmlns:a16="http://schemas.microsoft.com/office/drawing/2014/main" id="{F13745B4-EDD9-F971-99C4-095A46975AF3}"/>
              </a:ext>
            </a:extLst>
          </p:cNvPr>
          <p:cNvSpPr/>
          <p:nvPr/>
        </p:nvSpPr>
        <p:spPr>
          <a:xfrm>
            <a:off x="758509" y="3539293"/>
            <a:ext cx="2750820" cy="1005840"/>
          </a:xfrm>
          <a:custGeom>
            <a:avLst/>
            <a:gdLst/>
            <a:ahLst/>
            <a:cxnLst/>
            <a:rect l="l" t="t" r="r" b="b"/>
            <a:pathLst>
              <a:path w="2750820" h="1005839">
                <a:moveTo>
                  <a:pt x="2697480" y="0"/>
                </a:moveTo>
                <a:lnTo>
                  <a:pt x="53365" y="0"/>
                </a:lnTo>
                <a:lnTo>
                  <a:pt x="32591" y="4191"/>
                </a:lnTo>
                <a:lnTo>
                  <a:pt x="15628" y="15621"/>
                </a:lnTo>
                <a:lnTo>
                  <a:pt x="4193" y="32575"/>
                </a:lnTo>
                <a:lnTo>
                  <a:pt x="0" y="53339"/>
                </a:lnTo>
                <a:lnTo>
                  <a:pt x="0" y="952500"/>
                </a:lnTo>
                <a:lnTo>
                  <a:pt x="4193" y="973264"/>
                </a:lnTo>
                <a:lnTo>
                  <a:pt x="15628" y="990219"/>
                </a:lnTo>
                <a:lnTo>
                  <a:pt x="32591" y="1001649"/>
                </a:lnTo>
                <a:lnTo>
                  <a:pt x="53365" y="1005839"/>
                </a:lnTo>
                <a:lnTo>
                  <a:pt x="2697480" y="1005839"/>
                </a:lnTo>
                <a:lnTo>
                  <a:pt x="2718244" y="1001649"/>
                </a:lnTo>
                <a:lnTo>
                  <a:pt x="2735199" y="990219"/>
                </a:lnTo>
                <a:lnTo>
                  <a:pt x="2746629" y="973264"/>
                </a:lnTo>
                <a:lnTo>
                  <a:pt x="2750820" y="952500"/>
                </a:lnTo>
                <a:lnTo>
                  <a:pt x="2750820" y="53339"/>
                </a:lnTo>
                <a:lnTo>
                  <a:pt x="2746628" y="32575"/>
                </a:lnTo>
                <a:lnTo>
                  <a:pt x="2735199" y="15621"/>
                </a:lnTo>
                <a:lnTo>
                  <a:pt x="2718244" y="4191"/>
                </a:lnTo>
                <a:lnTo>
                  <a:pt x="2697480" y="0"/>
                </a:lnTo>
                <a:close/>
              </a:path>
            </a:pathLst>
          </a:custGeom>
          <a:solidFill>
            <a:srgbClr val="00A2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object 35">
            <a:extLst>
              <a:ext uri="{FF2B5EF4-FFF2-40B4-BE49-F238E27FC236}">
                <a16:creationId xmlns:a16="http://schemas.microsoft.com/office/drawing/2014/main" id="{ECEC65ED-D3B4-A342-6237-943CCD745D26}"/>
              </a:ext>
            </a:extLst>
          </p:cNvPr>
          <p:cNvSpPr/>
          <p:nvPr/>
        </p:nvSpPr>
        <p:spPr>
          <a:xfrm>
            <a:off x="766807" y="4909740"/>
            <a:ext cx="2750820" cy="883539"/>
          </a:xfrm>
          <a:custGeom>
            <a:avLst/>
            <a:gdLst/>
            <a:ahLst/>
            <a:cxnLst/>
            <a:rect l="l" t="t" r="r" b="b"/>
            <a:pathLst>
              <a:path w="2750820" h="1005839">
                <a:moveTo>
                  <a:pt x="2678430" y="0"/>
                </a:moveTo>
                <a:lnTo>
                  <a:pt x="72415" y="0"/>
                </a:lnTo>
                <a:lnTo>
                  <a:pt x="44228" y="5685"/>
                </a:lnTo>
                <a:lnTo>
                  <a:pt x="21210" y="21193"/>
                </a:lnTo>
                <a:lnTo>
                  <a:pt x="5690" y="44201"/>
                </a:lnTo>
                <a:lnTo>
                  <a:pt x="0" y="72389"/>
                </a:lnTo>
                <a:lnTo>
                  <a:pt x="0" y="933424"/>
                </a:lnTo>
                <a:lnTo>
                  <a:pt x="5690" y="961611"/>
                </a:lnTo>
                <a:lnTo>
                  <a:pt x="21210" y="984629"/>
                </a:lnTo>
                <a:lnTo>
                  <a:pt x="44228" y="1000149"/>
                </a:lnTo>
                <a:lnTo>
                  <a:pt x="72415" y="1005839"/>
                </a:lnTo>
                <a:lnTo>
                  <a:pt x="2678430" y="1005839"/>
                </a:lnTo>
                <a:lnTo>
                  <a:pt x="2706618" y="1000149"/>
                </a:lnTo>
                <a:lnTo>
                  <a:pt x="2729626" y="984629"/>
                </a:lnTo>
                <a:lnTo>
                  <a:pt x="2745134" y="961611"/>
                </a:lnTo>
                <a:lnTo>
                  <a:pt x="2750820" y="933424"/>
                </a:lnTo>
                <a:lnTo>
                  <a:pt x="2750820" y="72389"/>
                </a:lnTo>
                <a:lnTo>
                  <a:pt x="2745134" y="44201"/>
                </a:lnTo>
                <a:lnTo>
                  <a:pt x="2729626" y="21193"/>
                </a:lnTo>
                <a:lnTo>
                  <a:pt x="2706618" y="5685"/>
                </a:lnTo>
                <a:lnTo>
                  <a:pt x="2678430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object 36">
            <a:extLst>
              <a:ext uri="{FF2B5EF4-FFF2-40B4-BE49-F238E27FC236}">
                <a16:creationId xmlns:a16="http://schemas.microsoft.com/office/drawing/2014/main" id="{DF82A6E5-67A9-A588-86AA-38DA6F43737F}"/>
              </a:ext>
            </a:extLst>
          </p:cNvPr>
          <p:cNvSpPr txBox="1">
            <a:spLocks/>
          </p:cNvSpPr>
          <p:nvPr/>
        </p:nvSpPr>
        <p:spPr>
          <a:xfrm>
            <a:off x="669236" y="1697261"/>
            <a:ext cx="3221990" cy="39728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5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—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—"/>
              <a:defRPr sz="15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152000" indent="-28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—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29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-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57910" marR="535305" indent="-696595">
              <a:spcBef>
                <a:spcPts val="100"/>
              </a:spcBef>
            </a:pPr>
            <a:r>
              <a:rPr lang="en-US" sz="1000" spc="-5" dirty="0"/>
              <a:t>Strategic partner </a:t>
            </a:r>
            <a:r>
              <a:rPr lang="en-US" sz="1000" dirty="0"/>
              <a:t>and </a:t>
            </a:r>
            <a:r>
              <a:rPr lang="en-US" sz="1000" spc="-5" dirty="0"/>
              <a:t>transformation  hub/Strategise</a:t>
            </a:r>
          </a:p>
          <a:p>
            <a:pPr marL="463550" indent="-172085">
              <a:spcBef>
                <a:spcPts val="780"/>
              </a:spcBef>
              <a:spcAft>
                <a:spcPts val="0"/>
              </a:spcAft>
              <a:buFontTx/>
              <a:buChar char="•"/>
              <a:tabLst>
                <a:tab pos="463550" algn="l"/>
                <a:tab pos="464184" algn="l"/>
              </a:tabLs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Strategic partner involved in</a:t>
            </a:r>
            <a:r>
              <a:rPr lang="en-US" sz="900" b="0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boardroom</a:t>
            </a:r>
            <a:endParaRPr lang="en-US" sz="900" dirty="0">
              <a:latin typeface="Arial"/>
              <a:cs typeface="Arial"/>
            </a:endParaRPr>
          </a:p>
          <a:p>
            <a:pPr marL="463550">
              <a:spcAft>
                <a:spcPts val="0"/>
              </a:spcAf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decision</a:t>
            </a:r>
            <a:r>
              <a:rPr lang="en-US" sz="900" b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making</a:t>
            </a:r>
            <a:endParaRPr lang="en-US" sz="900" dirty="0">
              <a:latin typeface="Arial"/>
              <a:cs typeface="Arial"/>
            </a:endParaRPr>
          </a:p>
          <a:p>
            <a:pPr marL="463550" indent="-172085">
              <a:spcBef>
                <a:spcPts val="5"/>
              </a:spcBef>
              <a:spcAft>
                <a:spcPts val="0"/>
              </a:spcAft>
              <a:buFontTx/>
              <a:buChar char="•"/>
              <a:tabLst>
                <a:tab pos="463550" algn="l"/>
                <a:tab pos="464184" algn="l"/>
              </a:tabLs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Building </a:t>
            </a:r>
            <a:r>
              <a:rPr lang="en-US" sz="900" b="0" spc="-5" dirty="0" err="1">
                <a:solidFill>
                  <a:srgbClr val="FFFFFF"/>
                </a:solidFill>
                <a:latin typeface="Arial"/>
                <a:cs typeface="Arial"/>
              </a:rPr>
              <a:t>CoE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900" b="0" dirty="0">
                <a:solidFill>
                  <a:srgbClr val="FFFFFF"/>
                </a:solidFill>
                <a:latin typeface="Arial"/>
                <a:cs typeface="Arial"/>
              </a:rPr>
              <a:t>for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niche</a:t>
            </a:r>
            <a:r>
              <a:rPr lang="en-US" sz="900" b="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capabilities</a:t>
            </a:r>
            <a:endParaRPr lang="en-US" sz="900" dirty="0">
              <a:latin typeface="Arial"/>
              <a:cs typeface="Arial"/>
            </a:endParaRPr>
          </a:p>
          <a:p>
            <a:pPr marL="463550" indent="-172085">
              <a:spcAft>
                <a:spcPts val="0"/>
              </a:spcAft>
              <a:buFontTx/>
              <a:buChar char="•"/>
              <a:tabLst>
                <a:tab pos="463550" algn="l"/>
                <a:tab pos="464184" algn="l"/>
              </a:tabLs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Focus on </a:t>
            </a:r>
            <a:r>
              <a:rPr lang="en-US" sz="900" b="0" dirty="0">
                <a:solidFill>
                  <a:srgbClr val="FFFFFF"/>
                </a:solidFill>
                <a:latin typeface="Arial"/>
                <a:cs typeface="Arial"/>
              </a:rPr>
              <a:t>IP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creation</a:t>
            </a:r>
            <a:endParaRPr lang="en-US" sz="900" dirty="0">
              <a:latin typeface="Arial"/>
              <a:cs typeface="Arial"/>
            </a:endParaRPr>
          </a:p>
          <a:p>
            <a:pPr marL="463550" indent="-172085">
              <a:spcAft>
                <a:spcPts val="0"/>
              </a:spcAft>
              <a:buFontTx/>
              <a:buChar char="•"/>
              <a:tabLst>
                <a:tab pos="463550" algn="l"/>
                <a:tab pos="464184" algn="l"/>
              </a:tabLs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Drive enterprise-wide</a:t>
            </a:r>
            <a:r>
              <a:rPr lang="en-US" sz="900" b="0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innovation</a:t>
            </a:r>
            <a:endParaRPr lang="en-US" sz="900" dirty="0">
              <a:latin typeface="Arial"/>
              <a:cs typeface="Arial"/>
            </a:endParaRPr>
          </a:p>
          <a:p>
            <a:pPr marL="463550" marR="363855" indent="-171450">
              <a:spcAft>
                <a:spcPts val="0"/>
              </a:spcAft>
              <a:buFontTx/>
              <a:buChar char="•"/>
              <a:tabLst>
                <a:tab pos="463550" algn="l"/>
                <a:tab pos="464184" algn="l"/>
              </a:tabLs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Key lever </a:t>
            </a:r>
            <a:r>
              <a:rPr lang="en-US" sz="900" b="0" dirty="0">
                <a:solidFill>
                  <a:srgbClr val="FFFFFF"/>
                </a:solidFill>
                <a:latin typeface="Arial"/>
                <a:cs typeface="Arial"/>
              </a:rPr>
              <a:t>to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drive digital transformation agenda  </a:t>
            </a:r>
            <a:r>
              <a:rPr lang="en-US" sz="900" b="0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parent </a:t>
            </a:r>
            <a:r>
              <a:rPr lang="en-US" sz="900" b="0" spc="-5" dirty="0" err="1">
                <a:solidFill>
                  <a:srgbClr val="FFFFFF"/>
                </a:solidFill>
                <a:latin typeface="Arial"/>
                <a:cs typeface="Arial"/>
              </a:rPr>
              <a:t>organisation</a:t>
            </a:r>
            <a:endParaRPr lang="en-US" sz="900" dirty="0">
              <a:latin typeface="Arial"/>
              <a:cs typeface="Arial"/>
            </a:endParaRPr>
          </a:p>
          <a:p>
            <a:pPr marR="4445" algn="ctr">
              <a:spcBef>
                <a:spcPts val="5"/>
              </a:spcBef>
            </a:pPr>
            <a:endParaRPr lang="en-US" sz="1000" spc="-5" dirty="0">
              <a:solidFill>
                <a:srgbClr val="00A2A0"/>
              </a:solidFill>
            </a:endParaRPr>
          </a:p>
          <a:p>
            <a:pPr marR="4445" algn="ctr">
              <a:spcBef>
                <a:spcPts val="5"/>
              </a:spcBef>
            </a:pPr>
            <a:r>
              <a:rPr lang="en-US" sz="1000" spc="-5" dirty="0">
                <a:solidFill>
                  <a:srgbClr val="00A2A0"/>
                </a:solidFill>
              </a:rPr>
              <a:t>Delivery</a:t>
            </a:r>
            <a:r>
              <a:rPr lang="en-US" sz="1000" dirty="0">
                <a:solidFill>
                  <a:srgbClr val="00A2A0"/>
                </a:solidFill>
              </a:rPr>
              <a:t> </a:t>
            </a:r>
            <a:r>
              <a:rPr lang="en-US" sz="1000" spc="-5" dirty="0" err="1">
                <a:solidFill>
                  <a:srgbClr val="00A2A0"/>
                </a:solidFill>
              </a:rPr>
              <a:t>centre</a:t>
            </a:r>
            <a:r>
              <a:rPr lang="en-US" sz="1000" spc="-5" dirty="0">
                <a:solidFill>
                  <a:srgbClr val="00A2A0"/>
                </a:solidFill>
              </a:rPr>
              <a:t>/ </a:t>
            </a:r>
            <a:r>
              <a:rPr lang="en-US" sz="1000" spc="-5" dirty="0" err="1">
                <a:solidFill>
                  <a:srgbClr val="00A2A0"/>
                </a:solidFill>
              </a:rPr>
              <a:t>Optimise</a:t>
            </a:r>
            <a:endParaRPr lang="en-US" sz="1000" spc="-5" dirty="0">
              <a:solidFill>
                <a:srgbClr val="00A2A0"/>
              </a:solidFill>
            </a:endParaRPr>
          </a:p>
          <a:p>
            <a:pPr marL="472440" indent="-172085">
              <a:spcAft>
                <a:spcPts val="0"/>
              </a:spcAft>
              <a:buFontTx/>
              <a:buChar char="•"/>
              <a:tabLst>
                <a:tab pos="472440" algn="l"/>
                <a:tab pos="473075" algn="l"/>
              </a:tabLs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Focus on scale and delivery</a:t>
            </a:r>
            <a:r>
              <a:rPr lang="en-US" sz="900" b="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excellence</a:t>
            </a:r>
            <a:endParaRPr lang="en-US" sz="900" dirty="0">
              <a:latin typeface="Arial"/>
              <a:cs typeface="Arial"/>
            </a:endParaRPr>
          </a:p>
          <a:p>
            <a:pPr marL="472440" marR="855344" indent="-171450">
              <a:spcAft>
                <a:spcPts val="0"/>
              </a:spcAft>
              <a:buFontTx/>
              <a:buChar char="•"/>
              <a:tabLst>
                <a:tab pos="472440" algn="l"/>
                <a:tab pos="473075" algn="l"/>
              </a:tabLs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Formal construct and funding </a:t>
            </a:r>
            <a:r>
              <a:rPr lang="en-US" sz="900" b="0" dirty="0">
                <a:solidFill>
                  <a:srgbClr val="FFFFFF"/>
                </a:solidFill>
                <a:latin typeface="Arial"/>
                <a:cs typeface="Arial"/>
              </a:rPr>
              <a:t>to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drive  innovation</a:t>
            </a:r>
            <a:endParaRPr lang="en-US" sz="900" dirty="0">
              <a:latin typeface="Arial"/>
              <a:cs typeface="Arial"/>
            </a:endParaRPr>
          </a:p>
          <a:p>
            <a:pPr marL="472440" indent="-172085">
              <a:spcAft>
                <a:spcPts val="0"/>
              </a:spcAft>
              <a:buFontTx/>
              <a:buChar char="•"/>
              <a:tabLst>
                <a:tab pos="472440" algn="l"/>
                <a:tab pos="473075" algn="l"/>
              </a:tabLs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Focus on service</a:t>
            </a:r>
            <a:r>
              <a:rPr lang="en-US" sz="900" b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expansion</a:t>
            </a:r>
            <a:endParaRPr lang="en-US" sz="900" dirty="0">
              <a:latin typeface="Arial"/>
              <a:cs typeface="Arial"/>
            </a:endParaRPr>
          </a:p>
          <a:p>
            <a:pPr marL="472440" indent="-172085">
              <a:spcAft>
                <a:spcPts val="0"/>
              </a:spcAft>
              <a:buFontTx/>
              <a:buChar char="•"/>
              <a:tabLst>
                <a:tab pos="472440" algn="l"/>
                <a:tab pos="473075" algn="l"/>
              </a:tabLs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Extended team </a:t>
            </a:r>
            <a:r>
              <a:rPr lang="en-US" sz="900" b="0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parent</a:t>
            </a:r>
            <a:r>
              <a:rPr lang="en-US" sz="900" b="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900" b="0" spc="-5" dirty="0" err="1">
                <a:solidFill>
                  <a:srgbClr val="FFFFFF"/>
                </a:solidFill>
                <a:latin typeface="Arial"/>
                <a:cs typeface="Arial"/>
              </a:rPr>
              <a:t>organisation</a:t>
            </a:r>
            <a:endParaRPr lang="en-US" sz="900" dirty="0">
              <a:latin typeface="Arial"/>
              <a:cs typeface="Arial"/>
            </a:endParaRPr>
          </a:p>
          <a:p>
            <a:pPr>
              <a:buClr>
                <a:srgbClr val="FFFFFF"/>
              </a:buClr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R="61594" algn="ctr"/>
            <a:endParaRPr lang="en-US" sz="1000" spc="-5" dirty="0">
              <a:solidFill>
                <a:srgbClr val="00AFEF"/>
              </a:solidFill>
            </a:endParaRPr>
          </a:p>
          <a:p>
            <a:pPr marR="61594" algn="ctr"/>
            <a:r>
              <a:rPr lang="en-US" sz="1000" spc="-5" dirty="0">
                <a:solidFill>
                  <a:srgbClr val="00AFEF"/>
                </a:solidFill>
              </a:rPr>
              <a:t>Supplier/ Execute</a:t>
            </a:r>
          </a:p>
          <a:p>
            <a:pPr marL="472440" indent="-172085">
              <a:spcBef>
                <a:spcPts val="750"/>
              </a:spcBef>
              <a:spcAft>
                <a:spcPts val="0"/>
              </a:spcAft>
              <a:buFontTx/>
              <a:buChar char="•"/>
              <a:tabLst>
                <a:tab pos="472440" algn="l"/>
                <a:tab pos="473075" algn="l"/>
              </a:tabLs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Extended team </a:t>
            </a:r>
            <a:r>
              <a:rPr lang="en-US" sz="900" b="0" dirty="0">
                <a:solidFill>
                  <a:srgbClr val="FFFFFF"/>
                </a:solidFill>
                <a:latin typeface="Arial"/>
                <a:cs typeface="Arial"/>
              </a:rPr>
              <a:t>for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delivery</a:t>
            </a:r>
            <a:r>
              <a:rPr lang="en-US" sz="900" b="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augmentation</a:t>
            </a:r>
            <a:endParaRPr lang="en-US" sz="900" dirty="0">
              <a:latin typeface="Arial"/>
              <a:cs typeface="Arial"/>
            </a:endParaRPr>
          </a:p>
          <a:p>
            <a:pPr marL="472440" indent="-172085">
              <a:spcAft>
                <a:spcPts val="0"/>
              </a:spcAft>
              <a:buFontTx/>
              <a:buChar char="•"/>
              <a:tabLst>
                <a:tab pos="472440" algn="l"/>
                <a:tab pos="473075" algn="l"/>
              </a:tabLs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Focus on operations</a:t>
            </a:r>
            <a:endParaRPr lang="en-US" sz="900" dirty="0">
              <a:latin typeface="Arial"/>
              <a:cs typeface="Arial"/>
            </a:endParaRPr>
          </a:p>
          <a:p>
            <a:pPr marL="472440" indent="-172085">
              <a:spcAft>
                <a:spcPts val="0"/>
              </a:spcAft>
              <a:buFontTx/>
              <a:buChar char="•"/>
              <a:tabLst>
                <a:tab pos="472440" algn="l"/>
                <a:tab pos="473075" algn="l"/>
              </a:tabLs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Focus on </a:t>
            </a:r>
            <a:r>
              <a:rPr lang="en-US" sz="900" b="0" dirty="0">
                <a:solidFill>
                  <a:srgbClr val="FFFFFF"/>
                </a:solidFill>
                <a:latin typeface="Arial"/>
                <a:cs typeface="Arial"/>
              </a:rPr>
              <a:t>smart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sourcing</a:t>
            </a:r>
            <a:endParaRPr lang="en-US" sz="900" dirty="0">
              <a:latin typeface="Arial"/>
              <a:cs typeface="Arial"/>
            </a:endParaRPr>
          </a:p>
          <a:p>
            <a:pPr marL="472440" indent="-172085">
              <a:spcAft>
                <a:spcPts val="0"/>
              </a:spcAft>
              <a:buFontTx/>
              <a:buChar char="•"/>
              <a:tabLst>
                <a:tab pos="472440" algn="l"/>
                <a:tab pos="473075" algn="l"/>
              </a:tabLst>
            </a:pP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No formal innovation</a:t>
            </a:r>
            <a:r>
              <a:rPr lang="en-US" sz="900" b="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900" b="0" spc="-5" dirty="0">
                <a:solidFill>
                  <a:srgbClr val="FFFFFF"/>
                </a:solidFill>
                <a:latin typeface="Arial"/>
                <a:cs typeface="Arial"/>
              </a:rPr>
              <a:t>mandate</a:t>
            </a:r>
            <a:endParaRPr lang="en-US" sz="900" dirty="0">
              <a:latin typeface="Arial"/>
              <a:cs typeface="Arial"/>
            </a:endParaRPr>
          </a:p>
        </p:txBody>
      </p:sp>
      <p:sp>
        <p:nvSpPr>
          <p:cNvPr id="623" name="object 37">
            <a:extLst>
              <a:ext uri="{FF2B5EF4-FFF2-40B4-BE49-F238E27FC236}">
                <a16:creationId xmlns:a16="http://schemas.microsoft.com/office/drawing/2014/main" id="{139022AF-6E25-394F-5445-7C92EB633CCA}"/>
              </a:ext>
            </a:extLst>
          </p:cNvPr>
          <p:cNvSpPr txBox="1"/>
          <p:nvPr/>
        </p:nvSpPr>
        <p:spPr>
          <a:xfrm>
            <a:off x="785622" y="1136141"/>
            <a:ext cx="2758440" cy="493395"/>
          </a:xfrm>
          <a:prstGeom prst="rect">
            <a:avLst/>
          </a:prstGeom>
          <a:solidFill>
            <a:srgbClr val="6C1F77"/>
          </a:solidFill>
        </p:spPr>
        <p:txBody>
          <a:bodyPr vert="horz" wrap="square" lIns="0" tIns="74930" rIns="0" bIns="0" rtlCol="0">
            <a:spAutoFit/>
          </a:bodyPr>
          <a:lstStyle/>
          <a:p>
            <a:pPr marL="494665" marR="105410" indent="-384175">
              <a:lnSpc>
                <a:spcPct val="100000"/>
              </a:lnSpc>
              <a:spcBef>
                <a:spcPts val="590"/>
              </a:spcBef>
            </a:pPr>
            <a:r>
              <a:rPr sz="1100" spc="-5" dirty="0">
                <a:solidFill>
                  <a:srgbClr val="FFFFFF"/>
                </a:solidFill>
                <a:latin typeface="Arial"/>
                <a:cs typeface="Arial"/>
              </a:rPr>
              <a:t>Each GCC transitions itself through three  broad stages as given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Arial"/>
                <a:cs typeface="Arial"/>
              </a:rPr>
              <a:t>below</a:t>
            </a:r>
            <a:endParaRPr sz="1100">
              <a:latin typeface="Arial"/>
              <a:cs typeface="Arial"/>
            </a:endParaRPr>
          </a:p>
        </p:txBody>
      </p:sp>
      <p:sp>
        <p:nvSpPr>
          <p:cNvPr id="624" name="object 40">
            <a:extLst>
              <a:ext uri="{FF2B5EF4-FFF2-40B4-BE49-F238E27FC236}">
                <a16:creationId xmlns:a16="http://schemas.microsoft.com/office/drawing/2014/main" id="{DD8076A0-AC04-E824-1A7D-0E56FC4BBA91}"/>
              </a:ext>
            </a:extLst>
          </p:cNvPr>
          <p:cNvSpPr txBox="1"/>
          <p:nvPr/>
        </p:nvSpPr>
        <p:spPr>
          <a:xfrm>
            <a:off x="6809086" y="3577112"/>
            <a:ext cx="4352925" cy="1449115"/>
          </a:xfrm>
          <a:prstGeom prst="rect">
            <a:avLst/>
          </a:prstGeom>
          <a:solidFill>
            <a:srgbClr val="EBC5EF"/>
          </a:solidFill>
          <a:ln w="12700">
            <a:solidFill>
              <a:srgbClr val="6C1F77"/>
            </a:solidFill>
          </a:ln>
        </p:spPr>
        <p:txBody>
          <a:bodyPr vert="horz" wrap="square" lIns="0" tIns="27940" rIns="0" bIns="0" rtlCol="0">
            <a:spAutoFit/>
          </a:bodyPr>
          <a:lstStyle/>
          <a:p>
            <a:pPr marL="62865">
              <a:lnSpc>
                <a:spcPct val="100000"/>
              </a:lnSpc>
              <a:spcBef>
                <a:spcPts val="220"/>
              </a:spcBef>
            </a:pPr>
            <a:r>
              <a:rPr lang="en-US" sz="1200" spc="-5" dirty="0">
                <a:latin typeface="Arial"/>
                <a:cs typeface="Arial"/>
              </a:rPr>
              <a:t>Increasingly more</a:t>
            </a:r>
            <a:r>
              <a:rPr sz="1200" dirty="0">
                <a:latin typeface="Arial"/>
                <a:cs typeface="Arial"/>
              </a:rPr>
              <a:t> GCCs </a:t>
            </a:r>
            <a:r>
              <a:rPr sz="1200" spc="-5" dirty="0">
                <a:latin typeface="Arial"/>
                <a:cs typeface="Arial"/>
              </a:rPr>
              <a:t>fall under </a:t>
            </a:r>
            <a:r>
              <a:rPr sz="1200" dirty="0">
                <a:latin typeface="Arial"/>
                <a:cs typeface="Arial"/>
              </a:rPr>
              <a:t>this </a:t>
            </a:r>
            <a:r>
              <a:rPr sz="1200" spc="-5" dirty="0">
                <a:latin typeface="Arial"/>
                <a:cs typeface="Arial"/>
              </a:rPr>
              <a:t>stage</a:t>
            </a:r>
            <a:r>
              <a:rPr sz="1200" spc="2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because:</a:t>
            </a:r>
            <a:endParaRPr sz="1200" dirty="0">
              <a:latin typeface="Arial"/>
              <a:cs typeface="Arial"/>
            </a:endParaRPr>
          </a:p>
          <a:p>
            <a:pPr marL="234315" marR="104775" indent="-171450">
              <a:lnSpc>
                <a:spcPct val="100000"/>
              </a:lnSpc>
              <a:spcBef>
                <a:spcPts val="200"/>
              </a:spcBef>
              <a:buChar char="•"/>
              <a:tabLst>
                <a:tab pos="234315" algn="l"/>
                <a:tab pos="234950" algn="l"/>
              </a:tabLst>
            </a:pPr>
            <a:r>
              <a:rPr sz="1200" dirty="0">
                <a:latin typeface="Arial"/>
                <a:cs typeface="Arial"/>
              </a:rPr>
              <a:t>They </a:t>
            </a:r>
            <a:r>
              <a:rPr sz="1200" spc="-5" dirty="0">
                <a:latin typeface="Arial"/>
                <a:cs typeface="Arial"/>
              </a:rPr>
              <a:t>have expanded services </a:t>
            </a:r>
            <a:r>
              <a:rPr sz="1200" dirty="0">
                <a:latin typeface="Arial"/>
                <a:cs typeface="Arial"/>
              </a:rPr>
              <a:t>from </a:t>
            </a:r>
            <a:r>
              <a:rPr sz="1200" spc="-5" dirty="0">
                <a:latin typeface="Arial"/>
                <a:cs typeface="Arial"/>
              </a:rPr>
              <a:t>delivery operations </a:t>
            </a:r>
            <a:r>
              <a:rPr sz="1200" dirty="0">
                <a:latin typeface="Arial"/>
                <a:cs typeface="Arial"/>
              </a:rPr>
              <a:t>to </a:t>
            </a:r>
            <a:r>
              <a:rPr sz="1200" spc="-5" dirty="0">
                <a:latin typeface="Arial"/>
                <a:cs typeface="Arial"/>
              </a:rPr>
              <a:t>core platform/product  areas</a:t>
            </a:r>
            <a:endParaRPr sz="1200" dirty="0">
              <a:latin typeface="Arial"/>
              <a:cs typeface="Arial"/>
            </a:endParaRPr>
          </a:p>
          <a:p>
            <a:pPr marL="234315" indent="-172085">
              <a:lnSpc>
                <a:spcPct val="100000"/>
              </a:lnSpc>
              <a:spcBef>
                <a:spcPts val="400"/>
              </a:spcBef>
              <a:buChar char="•"/>
              <a:tabLst>
                <a:tab pos="234315" algn="l"/>
                <a:tab pos="234950" algn="l"/>
              </a:tabLst>
            </a:pPr>
            <a:r>
              <a:rPr sz="1200" spc="-5" dirty="0">
                <a:latin typeface="Arial"/>
                <a:cs typeface="Arial"/>
              </a:rPr>
              <a:t>Serve a large portion </a:t>
            </a:r>
            <a:r>
              <a:rPr sz="1200" dirty="0">
                <a:latin typeface="Arial"/>
                <a:cs typeface="Arial"/>
              </a:rPr>
              <a:t>of the </a:t>
            </a:r>
            <a:r>
              <a:rPr sz="1200" spc="-5" dirty="0">
                <a:latin typeface="Arial"/>
                <a:cs typeface="Arial"/>
              </a:rPr>
              <a:t>global</a:t>
            </a:r>
            <a:r>
              <a:rPr sz="1200" spc="2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footprint</a:t>
            </a:r>
            <a:endParaRPr sz="1200" dirty="0">
              <a:latin typeface="Arial"/>
              <a:cs typeface="Arial"/>
            </a:endParaRPr>
          </a:p>
          <a:p>
            <a:pPr marL="234315" indent="-172085">
              <a:lnSpc>
                <a:spcPct val="100000"/>
              </a:lnSpc>
              <a:spcBef>
                <a:spcPts val="400"/>
              </a:spcBef>
              <a:buChar char="•"/>
              <a:tabLst>
                <a:tab pos="234315" algn="l"/>
                <a:tab pos="234950" algn="l"/>
              </a:tabLst>
            </a:pPr>
            <a:r>
              <a:rPr sz="1200" dirty="0">
                <a:latin typeface="Arial"/>
                <a:cs typeface="Arial"/>
              </a:rPr>
              <a:t>They </a:t>
            </a:r>
            <a:r>
              <a:rPr sz="1200" spc="-5" dirty="0">
                <a:latin typeface="Arial"/>
                <a:cs typeface="Arial"/>
              </a:rPr>
              <a:t>are gradually transitioning </a:t>
            </a:r>
            <a:r>
              <a:rPr sz="1200" dirty="0">
                <a:latin typeface="Arial"/>
                <a:cs typeface="Arial"/>
              </a:rPr>
              <a:t>from </a:t>
            </a:r>
            <a:r>
              <a:rPr sz="1200" spc="-5" dirty="0">
                <a:latin typeface="Arial"/>
                <a:cs typeface="Arial"/>
              </a:rPr>
              <a:t>transactional </a:t>
            </a:r>
            <a:r>
              <a:rPr sz="1200" dirty="0">
                <a:latin typeface="Arial"/>
                <a:cs typeface="Arial"/>
              </a:rPr>
              <a:t>to</a:t>
            </a:r>
            <a:r>
              <a:rPr sz="1200" spc="6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knowledge-intensive</a:t>
            </a:r>
            <a:endParaRPr sz="1200" dirty="0">
              <a:latin typeface="Arial"/>
              <a:cs typeface="Arial"/>
            </a:endParaRPr>
          </a:p>
          <a:p>
            <a:pPr marL="234315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judgment-oriented</a:t>
            </a:r>
            <a:r>
              <a:rPr sz="1200" spc="5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work</a:t>
            </a:r>
            <a:endParaRPr sz="1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4938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D1C96D-F9E1-B833-7DC9-A3B127122ACD}"/>
              </a:ext>
            </a:extLst>
          </p:cNvPr>
          <p:cNvSpPr txBox="1"/>
          <p:nvPr/>
        </p:nvSpPr>
        <p:spPr>
          <a:xfrm>
            <a:off x="64655" y="1089891"/>
            <a:ext cx="11979563" cy="51124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</a:pPr>
            <a:endParaRPr lang="en-US" sz="1500" dirty="0" err="1">
              <a:solidFill>
                <a:schemeClr val="tx2"/>
              </a:solidFill>
            </a:endParaRPr>
          </a:p>
        </p:txBody>
      </p:sp>
      <p:sp>
        <p:nvSpPr>
          <p:cNvPr id="291" name="object 7">
            <a:extLst>
              <a:ext uri="{FF2B5EF4-FFF2-40B4-BE49-F238E27FC236}">
                <a16:creationId xmlns:a16="http://schemas.microsoft.com/office/drawing/2014/main" id="{EA40419D-C003-6219-AF8C-82DAC1D9FF97}"/>
              </a:ext>
            </a:extLst>
          </p:cNvPr>
          <p:cNvSpPr txBox="1"/>
          <p:nvPr/>
        </p:nvSpPr>
        <p:spPr>
          <a:xfrm>
            <a:off x="609600" y="4835144"/>
            <a:ext cx="1421765" cy="1199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End-to-end </a:t>
            </a:r>
            <a:r>
              <a:rPr lang="en-US" sz="1100" spc="-5" dirty="0">
                <a:solidFill>
                  <a:srgbClr val="00338D"/>
                </a:solidFill>
                <a:latin typeface="Arial"/>
                <a:cs typeface="Arial"/>
              </a:rPr>
              <a:t>solutions</a:t>
            </a: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  across value  chain, ownership of  customer journeys  and continuing to</a:t>
            </a:r>
            <a:r>
              <a:rPr sz="1100" spc="-30" dirty="0">
                <a:solidFill>
                  <a:srgbClr val="00338D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build  new-age talent &amp;  domain</a:t>
            </a:r>
            <a:r>
              <a:rPr sz="1100" spc="-15" dirty="0">
                <a:solidFill>
                  <a:srgbClr val="00338D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expertise</a:t>
            </a:r>
            <a:endParaRPr sz="1100" dirty="0">
              <a:solidFill>
                <a:srgbClr val="00338D"/>
              </a:solidFill>
              <a:latin typeface="Arial"/>
              <a:cs typeface="Arial"/>
            </a:endParaRPr>
          </a:p>
        </p:txBody>
      </p:sp>
      <p:sp>
        <p:nvSpPr>
          <p:cNvPr id="292" name="object 8">
            <a:extLst>
              <a:ext uri="{FF2B5EF4-FFF2-40B4-BE49-F238E27FC236}">
                <a16:creationId xmlns:a16="http://schemas.microsoft.com/office/drawing/2014/main" id="{9B370F9A-1648-E024-1AC2-F56AC9F3B50F}"/>
              </a:ext>
            </a:extLst>
          </p:cNvPr>
          <p:cNvSpPr/>
          <p:nvPr/>
        </p:nvSpPr>
        <p:spPr>
          <a:xfrm>
            <a:off x="1349502" y="2023872"/>
            <a:ext cx="10160" cy="731520"/>
          </a:xfrm>
          <a:custGeom>
            <a:avLst/>
            <a:gdLst/>
            <a:ahLst/>
            <a:cxnLst/>
            <a:rect l="l" t="t" r="r" b="b"/>
            <a:pathLst>
              <a:path w="10159" h="731519">
                <a:moveTo>
                  <a:pt x="9906" y="0"/>
                </a:moveTo>
                <a:lnTo>
                  <a:pt x="0" y="731519"/>
                </a:lnTo>
              </a:path>
            </a:pathLst>
          </a:custGeom>
          <a:ln w="28575">
            <a:solidFill>
              <a:srgbClr val="00338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9">
            <a:extLst>
              <a:ext uri="{FF2B5EF4-FFF2-40B4-BE49-F238E27FC236}">
                <a16:creationId xmlns:a16="http://schemas.microsoft.com/office/drawing/2014/main" id="{DA4F9B56-A9D0-C734-29D3-EE6C24D94D5D}"/>
              </a:ext>
            </a:extLst>
          </p:cNvPr>
          <p:cNvSpPr/>
          <p:nvPr/>
        </p:nvSpPr>
        <p:spPr>
          <a:xfrm>
            <a:off x="1198244" y="2200275"/>
            <a:ext cx="323850" cy="323850"/>
          </a:xfrm>
          <a:custGeom>
            <a:avLst/>
            <a:gdLst/>
            <a:ahLst/>
            <a:cxnLst/>
            <a:rect l="l" t="t" r="r" b="b"/>
            <a:pathLst>
              <a:path w="323850" h="323850">
                <a:moveTo>
                  <a:pt x="161925" y="0"/>
                </a:moveTo>
                <a:lnTo>
                  <a:pt x="118886" y="5785"/>
                </a:lnTo>
                <a:lnTo>
                  <a:pt x="80207" y="22112"/>
                </a:lnTo>
                <a:lnTo>
                  <a:pt x="47434" y="47434"/>
                </a:lnTo>
                <a:lnTo>
                  <a:pt x="22112" y="80207"/>
                </a:lnTo>
                <a:lnTo>
                  <a:pt x="5785" y="118886"/>
                </a:lnTo>
                <a:lnTo>
                  <a:pt x="0" y="161925"/>
                </a:lnTo>
                <a:lnTo>
                  <a:pt x="5785" y="204963"/>
                </a:lnTo>
                <a:lnTo>
                  <a:pt x="22112" y="243642"/>
                </a:lnTo>
                <a:lnTo>
                  <a:pt x="47434" y="276415"/>
                </a:lnTo>
                <a:lnTo>
                  <a:pt x="80207" y="301737"/>
                </a:lnTo>
                <a:lnTo>
                  <a:pt x="118886" y="318064"/>
                </a:lnTo>
                <a:lnTo>
                  <a:pt x="161925" y="323850"/>
                </a:lnTo>
                <a:lnTo>
                  <a:pt x="204963" y="318064"/>
                </a:lnTo>
                <a:lnTo>
                  <a:pt x="243642" y="301737"/>
                </a:lnTo>
                <a:lnTo>
                  <a:pt x="276415" y="276415"/>
                </a:lnTo>
                <a:lnTo>
                  <a:pt x="301737" y="243642"/>
                </a:lnTo>
                <a:lnTo>
                  <a:pt x="318064" y="204963"/>
                </a:lnTo>
                <a:lnTo>
                  <a:pt x="323850" y="161925"/>
                </a:lnTo>
                <a:lnTo>
                  <a:pt x="318064" y="118886"/>
                </a:lnTo>
                <a:lnTo>
                  <a:pt x="301737" y="80207"/>
                </a:lnTo>
                <a:lnTo>
                  <a:pt x="276415" y="47434"/>
                </a:lnTo>
                <a:lnTo>
                  <a:pt x="243642" y="22112"/>
                </a:lnTo>
                <a:lnTo>
                  <a:pt x="204963" y="5785"/>
                </a:lnTo>
                <a:lnTo>
                  <a:pt x="161925" y="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10">
            <a:extLst>
              <a:ext uri="{FF2B5EF4-FFF2-40B4-BE49-F238E27FC236}">
                <a16:creationId xmlns:a16="http://schemas.microsoft.com/office/drawing/2014/main" id="{3A99EA1B-E0CD-5EE5-DF13-C4F00543AAAD}"/>
              </a:ext>
            </a:extLst>
          </p:cNvPr>
          <p:cNvSpPr/>
          <p:nvPr/>
        </p:nvSpPr>
        <p:spPr>
          <a:xfrm>
            <a:off x="1198244" y="2200275"/>
            <a:ext cx="323850" cy="323850"/>
          </a:xfrm>
          <a:custGeom>
            <a:avLst/>
            <a:gdLst/>
            <a:ahLst/>
            <a:cxnLst/>
            <a:rect l="l" t="t" r="r" b="b"/>
            <a:pathLst>
              <a:path w="323850" h="323850">
                <a:moveTo>
                  <a:pt x="0" y="161925"/>
                </a:moveTo>
                <a:lnTo>
                  <a:pt x="5785" y="118886"/>
                </a:lnTo>
                <a:lnTo>
                  <a:pt x="22112" y="80207"/>
                </a:lnTo>
                <a:lnTo>
                  <a:pt x="47434" y="47434"/>
                </a:lnTo>
                <a:lnTo>
                  <a:pt x="80207" y="22112"/>
                </a:lnTo>
                <a:lnTo>
                  <a:pt x="118886" y="5785"/>
                </a:lnTo>
                <a:lnTo>
                  <a:pt x="161925" y="0"/>
                </a:lnTo>
                <a:lnTo>
                  <a:pt x="204963" y="5785"/>
                </a:lnTo>
                <a:lnTo>
                  <a:pt x="243642" y="22112"/>
                </a:lnTo>
                <a:lnTo>
                  <a:pt x="276415" y="47434"/>
                </a:lnTo>
                <a:lnTo>
                  <a:pt x="301737" y="80207"/>
                </a:lnTo>
                <a:lnTo>
                  <a:pt x="318064" y="118886"/>
                </a:lnTo>
                <a:lnTo>
                  <a:pt x="323850" y="161925"/>
                </a:lnTo>
                <a:lnTo>
                  <a:pt x="318064" y="204963"/>
                </a:lnTo>
                <a:lnTo>
                  <a:pt x="301737" y="243642"/>
                </a:lnTo>
                <a:lnTo>
                  <a:pt x="276415" y="276415"/>
                </a:lnTo>
                <a:lnTo>
                  <a:pt x="243642" y="301737"/>
                </a:lnTo>
                <a:lnTo>
                  <a:pt x="204963" y="318064"/>
                </a:lnTo>
                <a:lnTo>
                  <a:pt x="161925" y="323850"/>
                </a:lnTo>
                <a:lnTo>
                  <a:pt x="118886" y="318064"/>
                </a:lnTo>
                <a:lnTo>
                  <a:pt x="80207" y="301737"/>
                </a:lnTo>
                <a:lnTo>
                  <a:pt x="47434" y="276415"/>
                </a:lnTo>
                <a:lnTo>
                  <a:pt x="22112" y="243642"/>
                </a:lnTo>
                <a:lnTo>
                  <a:pt x="5785" y="204963"/>
                </a:lnTo>
                <a:lnTo>
                  <a:pt x="0" y="161925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11">
            <a:extLst>
              <a:ext uri="{FF2B5EF4-FFF2-40B4-BE49-F238E27FC236}">
                <a16:creationId xmlns:a16="http://schemas.microsoft.com/office/drawing/2014/main" id="{4C995DB7-0551-F1CF-BDD5-C9396D2DD94F}"/>
              </a:ext>
            </a:extLst>
          </p:cNvPr>
          <p:cNvSpPr txBox="1"/>
          <p:nvPr/>
        </p:nvSpPr>
        <p:spPr>
          <a:xfrm>
            <a:off x="2557017" y="4835144"/>
            <a:ext cx="1358265" cy="1367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00338D"/>
                </a:solidFill>
                <a:latin typeface="Arial"/>
                <a:cs typeface="Arial"/>
              </a:rPr>
              <a:t>Ecosystem </a:t>
            </a: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approach  to delivery that</a:t>
            </a:r>
            <a:r>
              <a:rPr sz="1100" spc="-35" dirty="0">
                <a:solidFill>
                  <a:srgbClr val="00338D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allows  for differentiated  capabilities while  retaining</a:t>
            </a:r>
            <a:r>
              <a:rPr sz="1100" spc="-15" dirty="0">
                <a:solidFill>
                  <a:srgbClr val="00338D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focus</a:t>
            </a:r>
            <a:endParaRPr sz="1100" dirty="0">
              <a:solidFill>
                <a:srgbClr val="00338D"/>
              </a:solidFill>
              <a:latin typeface="Arial"/>
              <a:cs typeface="Arial"/>
            </a:endParaRPr>
          </a:p>
          <a:p>
            <a:pPr marL="214629" marR="206375" indent="-1270" algn="ctr">
              <a:lnSpc>
                <a:spcPct val="100000"/>
              </a:lnSpc>
            </a:pP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on enhancing  margins for</a:t>
            </a:r>
            <a:r>
              <a:rPr sz="1100" spc="-65" dirty="0">
                <a:solidFill>
                  <a:srgbClr val="00338D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the  organisation</a:t>
            </a:r>
            <a:endParaRPr sz="1100" dirty="0">
              <a:solidFill>
                <a:srgbClr val="00338D"/>
              </a:solidFill>
              <a:latin typeface="Arial"/>
              <a:cs typeface="Arial"/>
            </a:endParaRPr>
          </a:p>
        </p:txBody>
      </p:sp>
      <p:sp>
        <p:nvSpPr>
          <p:cNvPr id="296" name="object 12">
            <a:extLst>
              <a:ext uri="{FF2B5EF4-FFF2-40B4-BE49-F238E27FC236}">
                <a16:creationId xmlns:a16="http://schemas.microsoft.com/office/drawing/2014/main" id="{FA612610-B11C-F84B-9C26-752B1414D6F1}"/>
              </a:ext>
            </a:extLst>
          </p:cNvPr>
          <p:cNvSpPr/>
          <p:nvPr/>
        </p:nvSpPr>
        <p:spPr>
          <a:xfrm>
            <a:off x="3275076" y="2023872"/>
            <a:ext cx="0" cy="731520"/>
          </a:xfrm>
          <a:custGeom>
            <a:avLst/>
            <a:gdLst/>
            <a:ahLst/>
            <a:cxnLst/>
            <a:rect l="l" t="t" r="r" b="b"/>
            <a:pathLst>
              <a:path h="731519">
                <a:moveTo>
                  <a:pt x="0" y="0"/>
                </a:moveTo>
                <a:lnTo>
                  <a:pt x="0" y="731519"/>
                </a:lnTo>
              </a:path>
            </a:pathLst>
          </a:custGeom>
          <a:ln w="28575">
            <a:solidFill>
              <a:srgbClr val="00AFEF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13">
            <a:extLst>
              <a:ext uri="{FF2B5EF4-FFF2-40B4-BE49-F238E27FC236}">
                <a16:creationId xmlns:a16="http://schemas.microsoft.com/office/drawing/2014/main" id="{1588DE2A-DC92-FC16-3484-EE706C6BEC96}"/>
              </a:ext>
            </a:extLst>
          </p:cNvPr>
          <p:cNvSpPr/>
          <p:nvPr/>
        </p:nvSpPr>
        <p:spPr>
          <a:xfrm>
            <a:off x="3113151" y="2200275"/>
            <a:ext cx="323850" cy="323850"/>
          </a:xfrm>
          <a:custGeom>
            <a:avLst/>
            <a:gdLst/>
            <a:ahLst/>
            <a:cxnLst/>
            <a:rect l="l" t="t" r="r" b="b"/>
            <a:pathLst>
              <a:path w="323850" h="323850">
                <a:moveTo>
                  <a:pt x="161925" y="0"/>
                </a:moveTo>
                <a:lnTo>
                  <a:pt x="118886" y="5785"/>
                </a:lnTo>
                <a:lnTo>
                  <a:pt x="80207" y="22112"/>
                </a:lnTo>
                <a:lnTo>
                  <a:pt x="47434" y="47434"/>
                </a:lnTo>
                <a:lnTo>
                  <a:pt x="22112" y="80207"/>
                </a:lnTo>
                <a:lnTo>
                  <a:pt x="5785" y="118886"/>
                </a:lnTo>
                <a:lnTo>
                  <a:pt x="0" y="161925"/>
                </a:lnTo>
                <a:lnTo>
                  <a:pt x="5785" y="204963"/>
                </a:lnTo>
                <a:lnTo>
                  <a:pt x="22112" y="243642"/>
                </a:lnTo>
                <a:lnTo>
                  <a:pt x="47434" y="276415"/>
                </a:lnTo>
                <a:lnTo>
                  <a:pt x="80207" y="301737"/>
                </a:lnTo>
                <a:lnTo>
                  <a:pt x="118886" y="318064"/>
                </a:lnTo>
                <a:lnTo>
                  <a:pt x="161925" y="323850"/>
                </a:lnTo>
                <a:lnTo>
                  <a:pt x="204963" y="318064"/>
                </a:lnTo>
                <a:lnTo>
                  <a:pt x="243642" y="301737"/>
                </a:lnTo>
                <a:lnTo>
                  <a:pt x="276415" y="276415"/>
                </a:lnTo>
                <a:lnTo>
                  <a:pt x="301737" y="243642"/>
                </a:lnTo>
                <a:lnTo>
                  <a:pt x="318064" y="204963"/>
                </a:lnTo>
                <a:lnTo>
                  <a:pt x="323850" y="161925"/>
                </a:lnTo>
                <a:lnTo>
                  <a:pt x="318064" y="118886"/>
                </a:lnTo>
                <a:lnTo>
                  <a:pt x="301737" y="80207"/>
                </a:lnTo>
                <a:lnTo>
                  <a:pt x="276415" y="47434"/>
                </a:lnTo>
                <a:lnTo>
                  <a:pt x="243642" y="22112"/>
                </a:lnTo>
                <a:lnTo>
                  <a:pt x="204963" y="5785"/>
                </a:lnTo>
                <a:lnTo>
                  <a:pt x="161925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14">
            <a:extLst>
              <a:ext uri="{FF2B5EF4-FFF2-40B4-BE49-F238E27FC236}">
                <a16:creationId xmlns:a16="http://schemas.microsoft.com/office/drawing/2014/main" id="{CD73F14F-B36F-B194-9815-0557B06D3FC1}"/>
              </a:ext>
            </a:extLst>
          </p:cNvPr>
          <p:cNvSpPr/>
          <p:nvPr/>
        </p:nvSpPr>
        <p:spPr>
          <a:xfrm>
            <a:off x="3113151" y="2200275"/>
            <a:ext cx="323850" cy="323850"/>
          </a:xfrm>
          <a:custGeom>
            <a:avLst/>
            <a:gdLst/>
            <a:ahLst/>
            <a:cxnLst/>
            <a:rect l="l" t="t" r="r" b="b"/>
            <a:pathLst>
              <a:path w="323850" h="323850">
                <a:moveTo>
                  <a:pt x="0" y="161925"/>
                </a:moveTo>
                <a:lnTo>
                  <a:pt x="5785" y="118886"/>
                </a:lnTo>
                <a:lnTo>
                  <a:pt x="22112" y="80207"/>
                </a:lnTo>
                <a:lnTo>
                  <a:pt x="47434" y="47434"/>
                </a:lnTo>
                <a:lnTo>
                  <a:pt x="80207" y="22112"/>
                </a:lnTo>
                <a:lnTo>
                  <a:pt x="118886" y="5785"/>
                </a:lnTo>
                <a:lnTo>
                  <a:pt x="161925" y="0"/>
                </a:lnTo>
                <a:lnTo>
                  <a:pt x="204963" y="5785"/>
                </a:lnTo>
                <a:lnTo>
                  <a:pt x="243642" y="22112"/>
                </a:lnTo>
                <a:lnTo>
                  <a:pt x="276415" y="47434"/>
                </a:lnTo>
                <a:lnTo>
                  <a:pt x="301737" y="80207"/>
                </a:lnTo>
                <a:lnTo>
                  <a:pt x="318064" y="118886"/>
                </a:lnTo>
                <a:lnTo>
                  <a:pt x="323850" y="161925"/>
                </a:lnTo>
                <a:lnTo>
                  <a:pt x="318064" y="204963"/>
                </a:lnTo>
                <a:lnTo>
                  <a:pt x="301737" y="243642"/>
                </a:lnTo>
                <a:lnTo>
                  <a:pt x="276415" y="276415"/>
                </a:lnTo>
                <a:lnTo>
                  <a:pt x="243642" y="301737"/>
                </a:lnTo>
                <a:lnTo>
                  <a:pt x="204963" y="318064"/>
                </a:lnTo>
                <a:lnTo>
                  <a:pt x="161925" y="323850"/>
                </a:lnTo>
                <a:lnTo>
                  <a:pt x="118886" y="318064"/>
                </a:lnTo>
                <a:lnTo>
                  <a:pt x="80207" y="301737"/>
                </a:lnTo>
                <a:lnTo>
                  <a:pt x="47434" y="276415"/>
                </a:lnTo>
                <a:lnTo>
                  <a:pt x="22112" y="243642"/>
                </a:lnTo>
                <a:lnTo>
                  <a:pt x="5785" y="204963"/>
                </a:lnTo>
                <a:lnTo>
                  <a:pt x="0" y="161925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15">
            <a:extLst>
              <a:ext uri="{FF2B5EF4-FFF2-40B4-BE49-F238E27FC236}">
                <a16:creationId xmlns:a16="http://schemas.microsoft.com/office/drawing/2014/main" id="{F9692A16-0975-FB60-DBA9-EA98376A64BA}"/>
              </a:ext>
            </a:extLst>
          </p:cNvPr>
          <p:cNvSpPr txBox="1"/>
          <p:nvPr/>
        </p:nvSpPr>
        <p:spPr>
          <a:xfrm>
            <a:off x="4438650" y="4835144"/>
            <a:ext cx="1426210" cy="1199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Accelerated  movement from a</a:t>
            </a:r>
            <a:r>
              <a:rPr sz="1100" spc="-50" dirty="0">
                <a:solidFill>
                  <a:srgbClr val="00338D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role-  based to a skills-  based organisation  and focus on  innovative hiring and  reskilling approaches</a:t>
            </a:r>
            <a:endParaRPr sz="1100">
              <a:solidFill>
                <a:srgbClr val="00338D"/>
              </a:solidFill>
              <a:latin typeface="Arial"/>
              <a:cs typeface="Arial"/>
            </a:endParaRPr>
          </a:p>
        </p:txBody>
      </p:sp>
      <p:sp>
        <p:nvSpPr>
          <p:cNvPr id="300" name="object 16">
            <a:extLst>
              <a:ext uri="{FF2B5EF4-FFF2-40B4-BE49-F238E27FC236}">
                <a16:creationId xmlns:a16="http://schemas.microsoft.com/office/drawing/2014/main" id="{80FC36ED-4934-6EB1-C8F1-A0BB02154DE4}"/>
              </a:ext>
            </a:extLst>
          </p:cNvPr>
          <p:cNvSpPr/>
          <p:nvPr/>
        </p:nvSpPr>
        <p:spPr>
          <a:xfrm>
            <a:off x="5189982" y="2023872"/>
            <a:ext cx="0" cy="731520"/>
          </a:xfrm>
          <a:custGeom>
            <a:avLst/>
            <a:gdLst/>
            <a:ahLst/>
            <a:cxnLst/>
            <a:rect l="l" t="t" r="r" b="b"/>
            <a:pathLst>
              <a:path h="731519">
                <a:moveTo>
                  <a:pt x="0" y="0"/>
                </a:moveTo>
                <a:lnTo>
                  <a:pt x="0" y="731519"/>
                </a:lnTo>
              </a:path>
            </a:pathLst>
          </a:custGeom>
          <a:ln w="28575">
            <a:solidFill>
              <a:srgbClr val="00A2A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17">
            <a:extLst>
              <a:ext uri="{FF2B5EF4-FFF2-40B4-BE49-F238E27FC236}">
                <a16:creationId xmlns:a16="http://schemas.microsoft.com/office/drawing/2014/main" id="{2D626F2D-5AA1-24AD-84C7-0293607706E5}"/>
              </a:ext>
            </a:extLst>
          </p:cNvPr>
          <p:cNvSpPr/>
          <p:nvPr/>
        </p:nvSpPr>
        <p:spPr>
          <a:xfrm>
            <a:off x="5028057" y="2200275"/>
            <a:ext cx="325120" cy="323850"/>
          </a:xfrm>
          <a:custGeom>
            <a:avLst/>
            <a:gdLst/>
            <a:ahLst/>
            <a:cxnLst/>
            <a:rect l="l" t="t" r="r" b="b"/>
            <a:pathLst>
              <a:path w="325120" h="323850">
                <a:moveTo>
                  <a:pt x="162305" y="0"/>
                </a:moveTo>
                <a:lnTo>
                  <a:pt x="119150" y="5785"/>
                </a:lnTo>
                <a:lnTo>
                  <a:pt x="80376" y="22112"/>
                </a:lnTo>
                <a:lnTo>
                  <a:pt x="47529" y="47434"/>
                </a:lnTo>
                <a:lnTo>
                  <a:pt x="22154" y="80207"/>
                </a:lnTo>
                <a:lnTo>
                  <a:pt x="5796" y="118886"/>
                </a:lnTo>
                <a:lnTo>
                  <a:pt x="0" y="161925"/>
                </a:lnTo>
                <a:lnTo>
                  <a:pt x="5796" y="204963"/>
                </a:lnTo>
                <a:lnTo>
                  <a:pt x="22154" y="243642"/>
                </a:lnTo>
                <a:lnTo>
                  <a:pt x="47529" y="276415"/>
                </a:lnTo>
                <a:lnTo>
                  <a:pt x="80376" y="301737"/>
                </a:lnTo>
                <a:lnTo>
                  <a:pt x="119150" y="318064"/>
                </a:lnTo>
                <a:lnTo>
                  <a:pt x="162305" y="323850"/>
                </a:lnTo>
                <a:lnTo>
                  <a:pt x="205461" y="318064"/>
                </a:lnTo>
                <a:lnTo>
                  <a:pt x="244235" y="301737"/>
                </a:lnTo>
                <a:lnTo>
                  <a:pt x="277082" y="276415"/>
                </a:lnTo>
                <a:lnTo>
                  <a:pt x="302457" y="243642"/>
                </a:lnTo>
                <a:lnTo>
                  <a:pt x="318815" y="204963"/>
                </a:lnTo>
                <a:lnTo>
                  <a:pt x="324612" y="161925"/>
                </a:lnTo>
                <a:lnTo>
                  <a:pt x="318815" y="118886"/>
                </a:lnTo>
                <a:lnTo>
                  <a:pt x="302457" y="80207"/>
                </a:lnTo>
                <a:lnTo>
                  <a:pt x="277082" y="47434"/>
                </a:lnTo>
                <a:lnTo>
                  <a:pt x="244235" y="22112"/>
                </a:lnTo>
                <a:lnTo>
                  <a:pt x="205461" y="5785"/>
                </a:lnTo>
                <a:lnTo>
                  <a:pt x="162305" y="0"/>
                </a:lnTo>
                <a:close/>
              </a:path>
            </a:pathLst>
          </a:custGeom>
          <a:solidFill>
            <a:srgbClr val="00A2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18">
            <a:extLst>
              <a:ext uri="{FF2B5EF4-FFF2-40B4-BE49-F238E27FC236}">
                <a16:creationId xmlns:a16="http://schemas.microsoft.com/office/drawing/2014/main" id="{A8B31FC5-5F07-88DF-5168-1739D75F917E}"/>
              </a:ext>
            </a:extLst>
          </p:cNvPr>
          <p:cNvSpPr/>
          <p:nvPr/>
        </p:nvSpPr>
        <p:spPr>
          <a:xfrm>
            <a:off x="5028057" y="2200275"/>
            <a:ext cx="325120" cy="323850"/>
          </a:xfrm>
          <a:custGeom>
            <a:avLst/>
            <a:gdLst/>
            <a:ahLst/>
            <a:cxnLst/>
            <a:rect l="l" t="t" r="r" b="b"/>
            <a:pathLst>
              <a:path w="325120" h="323850">
                <a:moveTo>
                  <a:pt x="0" y="161925"/>
                </a:moveTo>
                <a:lnTo>
                  <a:pt x="5796" y="118886"/>
                </a:lnTo>
                <a:lnTo>
                  <a:pt x="22154" y="80207"/>
                </a:lnTo>
                <a:lnTo>
                  <a:pt x="47529" y="47434"/>
                </a:lnTo>
                <a:lnTo>
                  <a:pt x="80376" y="22112"/>
                </a:lnTo>
                <a:lnTo>
                  <a:pt x="119150" y="5785"/>
                </a:lnTo>
                <a:lnTo>
                  <a:pt x="162305" y="0"/>
                </a:lnTo>
                <a:lnTo>
                  <a:pt x="205461" y="5785"/>
                </a:lnTo>
                <a:lnTo>
                  <a:pt x="244235" y="22112"/>
                </a:lnTo>
                <a:lnTo>
                  <a:pt x="277082" y="47434"/>
                </a:lnTo>
                <a:lnTo>
                  <a:pt x="302457" y="80207"/>
                </a:lnTo>
                <a:lnTo>
                  <a:pt x="318815" y="118886"/>
                </a:lnTo>
                <a:lnTo>
                  <a:pt x="324612" y="161925"/>
                </a:lnTo>
                <a:lnTo>
                  <a:pt x="318815" y="204963"/>
                </a:lnTo>
                <a:lnTo>
                  <a:pt x="302457" y="243642"/>
                </a:lnTo>
                <a:lnTo>
                  <a:pt x="277082" y="276415"/>
                </a:lnTo>
                <a:lnTo>
                  <a:pt x="244235" y="301737"/>
                </a:lnTo>
                <a:lnTo>
                  <a:pt x="205461" y="318064"/>
                </a:lnTo>
                <a:lnTo>
                  <a:pt x="162305" y="323850"/>
                </a:lnTo>
                <a:lnTo>
                  <a:pt x="119150" y="318064"/>
                </a:lnTo>
                <a:lnTo>
                  <a:pt x="80376" y="301737"/>
                </a:lnTo>
                <a:lnTo>
                  <a:pt x="47529" y="276415"/>
                </a:lnTo>
                <a:lnTo>
                  <a:pt x="22154" y="243642"/>
                </a:lnTo>
                <a:lnTo>
                  <a:pt x="5796" y="204963"/>
                </a:lnTo>
                <a:lnTo>
                  <a:pt x="0" y="161925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19">
            <a:extLst>
              <a:ext uri="{FF2B5EF4-FFF2-40B4-BE49-F238E27FC236}">
                <a16:creationId xmlns:a16="http://schemas.microsoft.com/office/drawing/2014/main" id="{420CBD35-385C-14DA-9289-00C4A926409E}"/>
              </a:ext>
            </a:extLst>
          </p:cNvPr>
          <p:cNvSpPr txBox="1"/>
          <p:nvPr/>
        </p:nvSpPr>
        <p:spPr>
          <a:xfrm>
            <a:off x="6393434" y="4835144"/>
            <a:ext cx="1345565" cy="1199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Rebalanced service  portfolio  encompassing virtual  and automated  service delivery</a:t>
            </a:r>
            <a:r>
              <a:rPr sz="1100" spc="-15" dirty="0">
                <a:solidFill>
                  <a:srgbClr val="00338D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while  reducing  concentration</a:t>
            </a:r>
            <a:r>
              <a:rPr sz="1100" spc="-25" dirty="0">
                <a:solidFill>
                  <a:srgbClr val="00338D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risk</a:t>
            </a:r>
            <a:endParaRPr sz="1100">
              <a:solidFill>
                <a:srgbClr val="00338D"/>
              </a:solidFill>
              <a:latin typeface="Arial"/>
              <a:cs typeface="Arial"/>
            </a:endParaRPr>
          </a:p>
        </p:txBody>
      </p:sp>
      <p:sp>
        <p:nvSpPr>
          <p:cNvPr id="304" name="object 20">
            <a:extLst>
              <a:ext uri="{FF2B5EF4-FFF2-40B4-BE49-F238E27FC236}">
                <a16:creationId xmlns:a16="http://schemas.microsoft.com/office/drawing/2014/main" id="{8A498A1D-8476-711E-BD2E-4C8A0181DE61}"/>
              </a:ext>
            </a:extLst>
          </p:cNvPr>
          <p:cNvSpPr/>
          <p:nvPr/>
        </p:nvSpPr>
        <p:spPr>
          <a:xfrm>
            <a:off x="7104888" y="2023872"/>
            <a:ext cx="0" cy="731520"/>
          </a:xfrm>
          <a:custGeom>
            <a:avLst/>
            <a:gdLst/>
            <a:ahLst/>
            <a:cxnLst/>
            <a:rect l="l" t="t" r="r" b="b"/>
            <a:pathLst>
              <a:path h="731519">
                <a:moveTo>
                  <a:pt x="0" y="0"/>
                </a:moveTo>
                <a:lnTo>
                  <a:pt x="0" y="731519"/>
                </a:lnTo>
              </a:path>
            </a:pathLst>
          </a:custGeom>
          <a:ln w="28575">
            <a:solidFill>
              <a:srgbClr val="6C1F77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21">
            <a:extLst>
              <a:ext uri="{FF2B5EF4-FFF2-40B4-BE49-F238E27FC236}">
                <a16:creationId xmlns:a16="http://schemas.microsoft.com/office/drawing/2014/main" id="{3E312527-365E-A9C3-E5A0-51753B3460D7}"/>
              </a:ext>
            </a:extLst>
          </p:cNvPr>
          <p:cNvSpPr/>
          <p:nvPr/>
        </p:nvSpPr>
        <p:spPr>
          <a:xfrm>
            <a:off x="6943725" y="2200275"/>
            <a:ext cx="323850" cy="323850"/>
          </a:xfrm>
          <a:custGeom>
            <a:avLst/>
            <a:gdLst/>
            <a:ahLst/>
            <a:cxnLst/>
            <a:rect l="l" t="t" r="r" b="b"/>
            <a:pathLst>
              <a:path w="323850" h="323850">
                <a:moveTo>
                  <a:pt x="161925" y="0"/>
                </a:moveTo>
                <a:lnTo>
                  <a:pt x="118886" y="5785"/>
                </a:lnTo>
                <a:lnTo>
                  <a:pt x="80207" y="22112"/>
                </a:lnTo>
                <a:lnTo>
                  <a:pt x="47434" y="47434"/>
                </a:lnTo>
                <a:lnTo>
                  <a:pt x="22112" y="80207"/>
                </a:lnTo>
                <a:lnTo>
                  <a:pt x="5785" y="118886"/>
                </a:lnTo>
                <a:lnTo>
                  <a:pt x="0" y="161925"/>
                </a:lnTo>
                <a:lnTo>
                  <a:pt x="5785" y="204963"/>
                </a:lnTo>
                <a:lnTo>
                  <a:pt x="22112" y="243642"/>
                </a:lnTo>
                <a:lnTo>
                  <a:pt x="47434" y="276415"/>
                </a:lnTo>
                <a:lnTo>
                  <a:pt x="80207" y="301737"/>
                </a:lnTo>
                <a:lnTo>
                  <a:pt x="118886" y="318064"/>
                </a:lnTo>
                <a:lnTo>
                  <a:pt x="161925" y="323850"/>
                </a:lnTo>
                <a:lnTo>
                  <a:pt x="204963" y="318064"/>
                </a:lnTo>
                <a:lnTo>
                  <a:pt x="243642" y="301737"/>
                </a:lnTo>
                <a:lnTo>
                  <a:pt x="276415" y="276415"/>
                </a:lnTo>
                <a:lnTo>
                  <a:pt x="301737" y="243642"/>
                </a:lnTo>
                <a:lnTo>
                  <a:pt x="318064" y="204963"/>
                </a:lnTo>
                <a:lnTo>
                  <a:pt x="323850" y="161925"/>
                </a:lnTo>
                <a:lnTo>
                  <a:pt x="318064" y="118886"/>
                </a:lnTo>
                <a:lnTo>
                  <a:pt x="301737" y="80207"/>
                </a:lnTo>
                <a:lnTo>
                  <a:pt x="276415" y="47434"/>
                </a:lnTo>
                <a:lnTo>
                  <a:pt x="243642" y="22112"/>
                </a:lnTo>
                <a:lnTo>
                  <a:pt x="204963" y="5785"/>
                </a:lnTo>
                <a:lnTo>
                  <a:pt x="161925" y="0"/>
                </a:lnTo>
                <a:close/>
              </a:path>
            </a:pathLst>
          </a:custGeom>
          <a:solidFill>
            <a:srgbClr val="6C1F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22">
            <a:extLst>
              <a:ext uri="{FF2B5EF4-FFF2-40B4-BE49-F238E27FC236}">
                <a16:creationId xmlns:a16="http://schemas.microsoft.com/office/drawing/2014/main" id="{791D50DC-4363-1C4E-D05E-204C4AB6EB2E}"/>
              </a:ext>
            </a:extLst>
          </p:cNvPr>
          <p:cNvSpPr/>
          <p:nvPr/>
        </p:nvSpPr>
        <p:spPr>
          <a:xfrm>
            <a:off x="6943725" y="2200275"/>
            <a:ext cx="323850" cy="323850"/>
          </a:xfrm>
          <a:custGeom>
            <a:avLst/>
            <a:gdLst/>
            <a:ahLst/>
            <a:cxnLst/>
            <a:rect l="l" t="t" r="r" b="b"/>
            <a:pathLst>
              <a:path w="323850" h="323850">
                <a:moveTo>
                  <a:pt x="0" y="161925"/>
                </a:moveTo>
                <a:lnTo>
                  <a:pt x="5785" y="118886"/>
                </a:lnTo>
                <a:lnTo>
                  <a:pt x="22112" y="80207"/>
                </a:lnTo>
                <a:lnTo>
                  <a:pt x="47434" y="47434"/>
                </a:lnTo>
                <a:lnTo>
                  <a:pt x="80207" y="22112"/>
                </a:lnTo>
                <a:lnTo>
                  <a:pt x="118886" y="5785"/>
                </a:lnTo>
                <a:lnTo>
                  <a:pt x="161925" y="0"/>
                </a:lnTo>
                <a:lnTo>
                  <a:pt x="204963" y="5785"/>
                </a:lnTo>
                <a:lnTo>
                  <a:pt x="243642" y="22112"/>
                </a:lnTo>
                <a:lnTo>
                  <a:pt x="276415" y="47434"/>
                </a:lnTo>
                <a:lnTo>
                  <a:pt x="301737" y="80207"/>
                </a:lnTo>
                <a:lnTo>
                  <a:pt x="318064" y="118886"/>
                </a:lnTo>
                <a:lnTo>
                  <a:pt x="323850" y="161925"/>
                </a:lnTo>
                <a:lnTo>
                  <a:pt x="318064" y="204963"/>
                </a:lnTo>
                <a:lnTo>
                  <a:pt x="301737" y="243642"/>
                </a:lnTo>
                <a:lnTo>
                  <a:pt x="276415" y="276415"/>
                </a:lnTo>
                <a:lnTo>
                  <a:pt x="243642" y="301737"/>
                </a:lnTo>
                <a:lnTo>
                  <a:pt x="204963" y="318064"/>
                </a:lnTo>
                <a:lnTo>
                  <a:pt x="161925" y="323850"/>
                </a:lnTo>
                <a:lnTo>
                  <a:pt x="118886" y="318064"/>
                </a:lnTo>
                <a:lnTo>
                  <a:pt x="80207" y="301737"/>
                </a:lnTo>
                <a:lnTo>
                  <a:pt x="47434" y="276415"/>
                </a:lnTo>
                <a:lnTo>
                  <a:pt x="22112" y="243642"/>
                </a:lnTo>
                <a:lnTo>
                  <a:pt x="5785" y="204963"/>
                </a:lnTo>
                <a:lnTo>
                  <a:pt x="0" y="161925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23">
            <a:extLst>
              <a:ext uri="{FF2B5EF4-FFF2-40B4-BE49-F238E27FC236}">
                <a16:creationId xmlns:a16="http://schemas.microsoft.com/office/drawing/2014/main" id="{5C35333F-A84F-29FB-2BA3-CE24D7ADAD13}"/>
              </a:ext>
            </a:extLst>
          </p:cNvPr>
          <p:cNvSpPr txBox="1"/>
          <p:nvPr/>
        </p:nvSpPr>
        <p:spPr>
          <a:xfrm>
            <a:off x="8295131" y="4835144"/>
            <a:ext cx="1374140" cy="1028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Increased </a:t>
            </a:r>
            <a:r>
              <a:rPr lang="en-US" sz="1100" spc="-5" dirty="0">
                <a:solidFill>
                  <a:srgbClr val="00338D"/>
                </a:solidFill>
                <a:latin typeface="Arial"/>
                <a:cs typeface="Arial"/>
              </a:rPr>
              <a:t>contribution </a:t>
            </a:r>
            <a:r>
              <a:rPr sz="1100" dirty="0">
                <a:solidFill>
                  <a:srgbClr val="00338D"/>
                </a:solidFill>
                <a:latin typeface="Arial"/>
                <a:cs typeface="Arial"/>
              </a:rPr>
              <a:t>to  </a:t>
            </a: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deliver lasting results  for stakeholders and  addressing emerging  technology risks</a:t>
            </a:r>
            <a:endParaRPr sz="1100" dirty="0">
              <a:solidFill>
                <a:srgbClr val="00338D"/>
              </a:solidFill>
              <a:latin typeface="Arial"/>
              <a:cs typeface="Arial"/>
            </a:endParaRPr>
          </a:p>
        </p:txBody>
      </p:sp>
      <p:sp>
        <p:nvSpPr>
          <p:cNvPr id="308" name="object 24">
            <a:extLst>
              <a:ext uri="{FF2B5EF4-FFF2-40B4-BE49-F238E27FC236}">
                <a16:creationId xmlns:a16="http://schemas.microsoft.com/office/drawing/2014/main" id="{E0D1C76C-F597-8AC7-A7C1-2D2D83C5AC31}"/>
              </a:ext>
            </a:extLst>
          </p:cNvPr>
          <p:cNvSpPr/>
          <p:nvPr/>
        </p:nvSpPr>
        <p:spPr>
          <a:xfrm>
            <a:off x="9020556" y="2023872"/>
            <a:ext cx="0" cy="731520"/>
          </a:xfrm>
          <a:custGeom>
            <a:avLst/>
            <a:gdLst/>
            <a:ahLst/>
            <a:cxnLst/>
            <a:rect l="l" t="t" r="r" b="b"/>
            <a:pathLst>
              <a:path h="731519">
                <a:moveTo>
                  <a:pt x="0" y="0"/>
                </a:moveTo>
                <a:lnTo>
                  <a:pt x="0" y="731519"/>
                </a:lnTo>
              </a:path>
            </a:pathLst>
          </a:custGeom>
          <a:ln w="28575">
            <a:solidFill>
              <a:srgbClr val="BB1F4A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25">
            <a:extLst>
              <a:ext uri="{FF2B5EF4-FFF2-40B4-BE49-F238E27FC236}">
                <a16:creationId xmlns:a16="http://schemas.microsoft.com/office/drawing/2014/main" id="{9F0A623D-7A93-5659-D678-CCC2A6121012}"/>
              </a:ext>
            </a:extLst>
          </p:cNvPr>
          <p:cNvSpPr/>
          <p:nvPr/>
        </p:nvSpPr>
        <p:spPr>
          <a:xfrm>
            <a:off x="8858631" y="2200275"/>
            <a:ext cx="323850" cy="323850"/>
          </a:xfrm>
          <a:custGeom>
            <a:avLst/>
            <a:gdLst/>
            <a:ahLst/>
            <a:cxnLst/>
            <a:rect l="l" t="t" r="r" b="b"/>
            <a:pathLst>
              <a:path w="323850" h="323850">
                <a:moveTo>
                  <a:pt x="161925" y="0"/>
                </a:moveTo>
                <a:lnTo>
                  <a:pt x="118886" y="5785"/>
                </a:lnTo>
                <a:lnTo>
                  <a:pt x="80207" y="22112"/>
                </a:lnTo>
                <a:lnTo>
                  <a:pt x="47434" y="47434"/>
                </a:lnTo>
                <a:lnTo>
                  <a:pt x="22112" y="80207"/>
                </a:lnTo>
                <a:lnTo>
                  <a:pt x="5785" y="118886"/>
                </a:lnTo>
                <a:lnTo>
                  <a:pt x="0" y="161925"/>
                </a:lnTo>
                <a:lnTo>
                  <a:pt x="5785" y="204963"/>
                </a:lnTo>
                <a:lnTo>
                  <a:pt x="22112" y="243642"/>
                </a:lnTo>
                <a:lnTo>
                  <a:pt x="47434" y="276415"/>
                </a:lnTo>
                <a:lnTo>
                  <a:pt x="80207" y="301737"/>
                </a:lnTo>
                <a:lnTo>
                  <a:pt x="118886" y="318064"/>
                </a:lnTo>
                <a:lnTo>
                  <a:pt x="161925" y="323850"/>
                </a:lnTo>
                <a:lnTo>
                  <a:pt x="204963" y="318064"/>
                </a:lnTo>
                <a:lnTo>
                  <a:pt x="243642" y="301737"/>
                </a:lnTo>
                <a:lnTo>
                  <a:pt x="276415" y="276415"/>
                </a:lnTo>
                <a:lnTo>
                  <a:pt x="301737" y="243642"/>
                </a:lnTo>
                <a:lnTo>
                  <a:pt x="318064" y="204963"/>
                </a:lnTo>
                <a:lnTo>
                  <a:pt x="323850" y="161925"/>
                </a:lnTo>
                <a:lnTo>
                  <a:pt x="318064" y="118886"/>
                </a:lnTo>
                <a:lnTo>
                  <a:pt x="301737" y="80207"/>
                </a:lnTo>
                <a:lnTo>
                  <a:pt x="276415" y="47434"/>
                </a:lnTo>
                <a:lnTo>
                  <a:pt x="243642" y="22112"/>
                </a:lnTo>
                <a:lnTo>
                  <a:pt x="204963" y="5785"/>
                </a:lnTo>
                <a:lnTo>
                  <a:pt x="161925" y="0"/>
                </a:lnTo>
                <a:close/>
              </a:path>
            </a:pathLst>
          </a:custGeom>
          <a:solidFill>
            <a:srgbClr val="BB1F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26">
            <a:extLst>
              <a:ext uri="{FF2B5EF4-FFF2-40B4-BE49-F238E27FC236}">
                <a16:creationId xmlns:a16="http://schemas.microsoft.com/office/drawing/2014/main" id="{8E3D6102-A1E2-8933-242E-48B50053462F}"/>
              </a:ext>
            </a:extLst>
          </p:cNvPr>
          <p:cNvSpPr/>
          <p:nvPr/>
        </p:nvSpPr>
        <p:spPr>
          <a:xfrm>
            <a:off x="8858631" y="2200275"/>
            <a:ext cx="323850" cy="323850"/>
          </a:xfrm>
          <a:custGeom>
            <a:avLst/>
            <a:gdLst/>
            <a:ahLst/>
            <a:cxnLst/>
            <a:rect l="l" t="t" r="r" b="b"/>
            <a:pathLst>
              <a:path w="323850" h="323850">
                <a:moveTo>
                  <a:pt x="0" y="161925"/>
                </a:moveTo>
                <a:lnTo>
                  <a:pt x="5785" y="118886"/>
                </a:lnTo>
                <a:lnTo>
                  <a:pt x="22112" y="80207"/>
                </a:lnTo>
                <a:lnTo>
                  <a:pt x="47434" y="47434"/>
                </a:lnTo>
                <a:lnTo>
                  <a:pt x="80207" y="22112"/>
                </a:lnTo>
                <a:lnTo>
                  <a:pt x="118886" y="5785"/>
                </a:lnTo>
                <a:lnTo>
                  <a:pt x="161925" y="0"/>
                </a:lnTo>
                <a:lnTo>
                  <a:pt x="204963" y="5785"/>
                </a:lnTo>
                <a:lnTo>
                  <a:pt x="243642" y="22112"/>
                </a:lnTo>
                <a:lnTo>
                  <a:pt x="276415" y="47434"/>
                </a:lnTo>
                <a:lnTo>
                  <a:pt x="301737" y="80207"/>
                </a:lnTo>
                <a:lnTo>
                  <a:pt x="318064" y="118886"/>
                </a:lnTo>
                <a:lnTo>
                  <a:pt x="323850" y="161925"/>
                </a:lnTo>
                <a:lnTo>
                  <a:pt x="318064" y="204963"/>
                </a:lnTo>
                <a:lnTo>
                  <a:pt x="301737" y="243642"/>
                </a:lnTo>
                <a:lnTo>
                  <a:pt x="276415" y="276415"/>
                </a:lnTo>
                <a:lnTo>
                  <a:pt x="243642" y="301737"/>
                </a:lnTo>
                <a:lnTo>
                  <a:pt x="204963" y="318064"/>
                </a:lnTo>
                <a:lnTo>
                  <a:pt x="161925" y="323850"/>
                </a:lnTo>
                <a:lnTo>
                  <a:pt x="118886" y="318064"/>
                </a:lnTo>
                <a:lnTo>
                  <a:pt x="80207" y="301737"/>
                </a:lnTo>
                <a:lnTo>
                  <a:pt x="47434" y="276415"/>
                </a:lnTo>
                <a:lnTo>
                  <a:pt x="22112" y="243642"/>
                </a:lnTo>
                <a:lnTo>
                  <a:pt x="5785" y="204963"/>
                </a:lnTo>
                <a:lnTo>
                  <a:pt x="0" y="161925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27">
            <a:extLst>
              <a:ext uri="{FF2B5EF4-FFF2-40B4-BE49-F238E27FC236}">
                <a16:creationId xmlns:a16="http://schemas.microsoft.com/office/drawing/2014/main" id="{745AA3E1-4DC6-311F-B559-D81ECDDD0DA2}"/>
              </a:ext>
            </a:extLst>
          </p:cNvPr>
          <p:cNvSpPr txBox="1"/>
          <p:nvPr/>
        </p:nvSpPr>
        <p:spPr>
          <a:xfrm>
            <a:off x="10182097" y="4835144"/>
            <a:ext cx="1429385" cy="1031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Innovation roadmap  that incentivises  tangible outcomes</a:t>
            </a:r>
            <a:r>
              <a:rPr sz="1100" spc="-40" dirty="0">
                <a:solidFill>
                  <a:srgbClr val="00338D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00338D"/>
                </a:solidFill>
                <a:latin typeface="Arial"/>
                <a:cs typeface="Arial"/>
              </a:rPr>
              <a:t>and  moves towards  value/outcome-based  delivery</a:t>
            </a:r>
            <a:endParaRPr sz="1100">
              <a:solidFill>
                <a:srgbClr val="00338D"/>
              </a:solidFill>
              <a:latin typeface="Arial"/>
              <a:cs typeface="Arial"/>
            </a:endParaRPr>
          </a:p>
        </p:txBody>
      </p:sp>
      <p:sp>
        <p:nvSpPr>
          <p:cNvPr id="312" name="object 28">
            <a:extLst>
              <a:ext uri="{FF2B5EF4-FFF2-40B4-BE49-F238E27FC236}">
                <a16:creationId xmlns:a16="http://schemas.microsoft.com/office/drawing/2014/main" id="{12A12F68-8A5A-32B0-3455-9161CE82FFBA}"/>
              </a:ext>
            </a:extLst>
          </p:cNvPr>
          <p:cNvSpPr/>
          <p:nvPr/>
        </p:nvSpPr>
        <p:spPr>
          <a:xfrm>
            <a:off x="10935461" y="2023872"/>
            <a:ext cx="0" cy="731520"/>
          </a:xfrm>
          <a:custGeom>
            <a:avLst/>
            <a:gdLst/>
            <a:ahLst/>
            <a:cxnLst/>
            <a:rect l="l" t="t" r="r" b="b"/>
            <a:pathLst>
              <a:path h="731519">
                <a:moveTo>
                  <a:pt x="0" y="0"/>
                </a:moveTo>
                <a:lnTo>
                  <a:pt x="0" y="731519"/>
                </a:lnTo>
              </a:path>
            </a:pathLst>
          </a:custGeom>
          <a:ln w="28575">
            <a:solidFill>
              <a:srgbClr val="473697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29">
            <a:extLst>
              <a:ext uri="{FF2B5EF4-FFF2-40B4-BE49-F238E27FC236}">
                <a16:creationId xmlns:a16="http://schemas.microsoft.com/office/drawing/2014/main" id="{EFCB0FA3-953B-F164-6D36-004D4A8435DB}"/>
              </a:ext>
            </a:extLst>
          </p:cNvPr>
          <p:cNvSpPr/>
          <p:nvPr/>
        </p:nvSpPr>
        <p:spPr>
          <a:xfrm>
            <a:off x="10773536" y="2200275"/>
            <a:ext cx="325120" cy="323850"/>
          </a:xfrm>
          <a:custGeom>
            <a:avLst/>
            <a:gdLst/>
            <a:ahLst/>
            <a:cxnLst/>
            <a:rect l="l" t="t" r="r" b="b"/>
            <a:pathLst>
              <a:path w="325120" h="323850">
                <a:moveTo>
                  <a:pt x="162306" y="0"/>
                </a:moveTo>
                <a:lnTo>
                  <a:pt x="119150" y="5785"/>
                </a:lnTo>
                <a:lnTo>
                  <a:pt x="80376" y="22112"/>
                </a:lnTo>
                <a:lnTo>
                  <a:pt x="47529" y="47434"/>
                </a:lnTo>
                <a:lnTo>
                  <a:pt x="22154" y="80207"/>
                </a:lnTo>
                <a:lnTo>
                  <a:pt x="5796" y="118886"/>
                </a:lnTo>
                <a:lnTo>
                  <a:pt x="0" y="161925"/>
                </a:lnTo>
                <a:lnTo>
                  <a:pt x="5796" y="204963"/>
                </a:lnTo>
                <a:lnTo>
                  <a:pt x="22154" y="243642"/>
                </a:lnTo>
                <a:lnTo>
                  <a:pt x="47529" y="276415"/>
                </a:lnTo>
                <a:lnTo>
                  <a:pt x="80376" y="301737"/>
                </a:lnTo>
                <a:lnTo>
                  <a:pt x="119150" y="318064"/>
                </a:lnTo>
                <a:lnTo>
                  <a:pt x="162306" y="323850"/>
                </a:lnTo>
                <a:lnTo>
                  <a:pt x="205461" y="318064"/>
                </a:lnTo>
                <a:lnTo>
                  <a:pt x="244235" y="301737"/>
                </a:lnTo>
                <a:lnTo>
                  <a:pt x="277082" y="276415"/>
                </a:lnTo>
                <a:lnTo>
                  <a:pt x="302457" y="243642"/>
                </a:lnTo>
                <a:lnTo>
                  <a:pt x="318815" y="204963"/>
                </a:lnTo>
                <a:lnTo>
                  <a:pt x="324612" y="161925"/>
                </a:lnTo>
                <a:lnTo>
                  <a:pt x="318815" y="118886"/>
                </a:lnTo>
                <a:lnTo>
                  <a:pt x="302457" y="80207"/>
                </a:lnTo>
                <a:lnTo>
                  <a:pt x="277082" y="47434"/>
                </a:lnTo>
                <a:lnTo>
                  <a:pt x="244235" y="22112"/>
                </a:lnTo>
                <a:lnTo>
                  <a:pt x="205461" y="5785"/>
                </a:lnTo>
                <a:lnTo>
                  <a:pt x="162306" y="0"/>
                </a:lnTo>
                <a:close/>
              </a:path>
            </a:pathLst>
          </a:custGeom>
          <a:solidFill>
            <a:srgbClr val="4736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0">
            <a:extLst>
              <a:ext uri="{FF2B5EF4-FFF2-40B4-BE49-F238E27FC236}">
                <a16:creationId xmlns:a16="http://schemas.microsoft.com/office/drawing/2014/main" id="{61270F54-B00E-0DEB-66D7-EA3DD244DBFE}"/>
              </a:ext>
            </a:extLst>
          </p:cNvPr>
          <p:cNvSpPr/>
          <p:nvPr/>
        </p:nvSpPr>
        <p:spPr>
          <a:xfrm>
            <a:off x="10773536" y="2200275"/>
            <a:ext cx="325120" cy="323850"/>
          </a:xfrm>
          <a:custGeom>
            <a:avLst/>
            <a:gdLst/>
            <a:ahLst/>
            <a:cxnLst/>
            <a:rect l="l" t="t" r="r" b="b"/>
            <a:pathLst>
              <a:path w="325120" h="323850">
                <a:moveTo>
                  <a:pt x="0" y="161925"/>
                </a:moveTo>
                <a:lnTo>
                  <a:pt x="5796" y="118886"/>
                </a:lnTo>
                <a:lnTo>
                  <a:pt x="22154" y="80207"/>
                </a:lnTo>
                <a:lnTo>
                  <a:pt x="47529" y="47434"/>
                </a:lnTo>
                <a:lnTo>
                  <a:pt x="80376" y="22112"/>
                </a:lnTo>
                <a:lnTo>
                  <a:pt x="119150" y="5785"/>
                </a:lnTo>
                <a:lnTo>
                  <a:pt x="162306" y="0"/>
                </a:lnTo>
                <a:lnTo>
                  <a:pt x="205461" y="5785"/>
                </a:lnTo>
                <a:lnTo>
                  <a:pt x="244235" y="22112"/>
                </a:lnTo>
                <a:lnTo>
                  <a:pt x="277082" y="47434"/>
                </a:lnTo>
                <a:lnTo>
                  <a:pt x="302457" y="80207"/>
                </a:lnTo>
                <a:lnTo>
                  <a:pt x="318815" y="118886"/>
                </a:lnTo>
                <a:lnTo>
                  <a:pt x="324612" y="161925"/>
                </a:lnTo>
                <a:lnTo>
                  <a:pt x="318815" y="204963"/>
                </a:lnTo>
                <a:lnTo>
                  <a:pt x="302457" y="243642"/>
                </a:lnTo>
                <a:lnTo>
                  <a:pt x="277082" y="276415"/>
                </a:lnTo>
                <a:lnTo>
                  <a:pt x="244235" y="301737"/>
                </a:lnTo>
                <a:lnTo>
                  <a:pt x="205461" y="318064"/>
                </a:lnTo>
                <a:lnTo>
                  <a:pt x="162306" y="323850"/>
                </a:lnTo>
                <a:lnTo>
                  <a:pt x="119150" y="318064"/>
                </a:lnTo>
                <a:lnTo>
                  <a:pt x="80376" y="301737"/>
                </a:lnTo>
                <a:lnTo>
                  <a:pt x="47529" y="276415"/>
                </a:lnTo>
                <a:lnTo>
                  <a:pt x="22154" y="243642"/>
                </a:lnTo>
                <a:lnTo>
                  <a:pt x="5796" y="204963"/>
                </a:lnTo>
                <a:lnTo>
                  <a:pt x="0" y="161925"/>
                </a:lnTo>
                <a:close/>
              </a:path>
            </a:pathLst>
          </a:custGeom>
          <a:ln w="25399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">
            <a:extLst>
              <a:ext uri="{FF2B5EF4-FFF2-40B4-BE49-F238E27FC236}">
                <a16:creationId xmlns:a16="http://schemas.microsoft.com/office/drawing/2014/main" id="{BF5AFE8E-7327-EA80-4884-260483514D31}"/>
              </a:ext>
            </a:extLst>
          </p:cNvPr>
          <p:cNvSpPr/>
          <p:nvPr/>
        </p:nvSpPr>
        <p:spPr>
          <a:xfrm>
            <a:off x="554488" y="4137659"/>
            <a:ext cx="1323889" cy="6758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2">
            <a:extLst>
              <a:ext uri="{FF2B5EF4-FFF2-40B4-BE49-F238E27FC236}">
                <a16:creationId xmlns:a16="http://schemas.microsoft.com/office/drawing/2014/main" id="{EAC11231-DBF3-C928-84C3-43FC1D7D0FF2}"/>
              </a:ext>
            </a:extLst>
          </p:cNvPr>
          <p:cNvSpPr/>
          <p:nvPr/>
        </p:nvSpPr>
        <p:spPr>
          <a:xfrm>
            <a:off x="3166110" y="4088891"/>
            <a:ext cx="287655" cy="316230"/>
          </a:xfrm>
          <a:custGeom>
            <a:avLst/>
            <a:gdLst/>
            <a:ahLst/>
            <a:cxnLst/>
            <a:rect l="l" t="t" r="r" b="b"/>
            <a:pathLst>
              <a:path w="287654" h="316229">
                <a:moveTo>
                  <a:pt x="176784" y="260730"/>
                </a:moveTo>
                <a:lnTo>
                  <a:pt x="110489" y="260730"/>
                </a:lnTo>
                <a:lnTo>
                  <a:pt x="127000" y="316229"/>
                </a:lnTo>
                <a:lnTo>
                  <a:pt x="160147" y="316229"/>
                </a:lnTo>
                <a:lnTo>
                  <a:pt x="176784" y="260730"/>
                </a:lnTo>
                <a:close/>
              </a:path>
              <a:path w="287654" h="316229">
                <a:moveTo>
                  <a:pt x="193293" y="249681"/>
                </a:moveTo>
                <a:lnTo>
                  <a:pt x="88391" y="249681"/>
                </a:lnTo>
                <a:lnTo>
                  <a:pt x="99440" y="255142"/>
                </a:lnTo>
                <a:lnTo>
                  <a:pt x="105028" y="260730"/>
                </a:lnTo>
                <a:lnTo>
                  <a:pt x="182372" y="260730"/>
                </a:lnTo>
                <a:lnTo>
                  <a:pt x="187832" y="255142"/>
                </a:lnTo>
                <a:lnTo>
                  <a:pt x="193293" y="249681"/>
                </a:lnTo>
                <a:close/>
              </a:path>
              <a:path w="287654" h="316229">
                <a:moveTo>
                  <a:pt x="16509" y="66547"/>
                </a:moveTo>
                <a:lnTo>
                  <a:pt x="0" y="94360"/>
                </a:lnTo>
                <a:lnTo>
                  <a:pt x="38607" y="138683"/>
                </a:lnTo>
                <a:lnTo>
                  <a:pt x="38607" y="183133"/>
                </a:lnTo>
                <a:lnTo>
                  <a:pt x="0" y="227456"/>
                </a:lnTo>
                <a:lnTo>
                  <a:pt x="16509" y="255142"/>
                </a:lnTo>
                <a:lnTo>
                  <a:pt x="71754" y="238505"/>
                </a:lnTo>
                <a:lnTo>
                  <a:pt x="280634" y="238505"/>
                </a:lnTo>
                <a:lnTo>
                  <a:pt x="285595" y="230250"/>
                </a:lnTo>
                <a:lnTo>
                  <a:pt x="141541" y="230250"/>
                </a:lnTo>
                <a:lnTo>
                  <a:pt x="124706" y="228155"/>
                </a:lnTo>
                <a:lnTo>
                  <a:pt x="82835" y="195579"/>
                </a:lnTo>
                <a:lnTo>
                  <a:pt x="71754" y="160908"/>
                </a:lnTo>
                <a:lnTo>
                  <a:pt x="74699" y="141202"/>
                </a:lnTo>
                <a:lnTo>
                  <a:pt x="110489" y="99821"/>
                </a:lnTo>
                <a:lnTo>
                  <a:pt x="141541" y="91535"/>
                </a:lnTo>
                <a:lnTo>
                  <a:pt x="285583" y="91535"/>
                </a:lnTo>
                <a:lnTo>
                  <a:pt x="280588" y="83184"/>
                </a:lnTo>
                <a:lnTo>
                  <a:pt x="71754" y="83184"/>
                </a:lnTo>
                <a:lnTo>
                  <a:pt x="16509" y="66547"/>
                </a:lnTo>
                <a:close/>
              </a:path>
              <a:path w="287654" h="316229">
                <a:moveTo>
                  <a:pt x="280634" y="238505"/>
                </a:moveTo>
                <a:lnTo>
                  <a:pt x="215391" y="238505"/>
                </a:lnTo>
                <a:lnTo>
                  <a:pt x="270637" y="255142"/>
                </a:lnTo>
                <a:lnTo>
                  <a:pt x="280634" y="238505"/>
                </a:lnTo>
                <a:close/>
              </a:path>
              <a:path w="287654" h="316229">
                <a:moveTo>
                  <a:pt x="215391" y="238505"/>
                </a:moveTo>
                <a:lnTo>
                  <a:pt x="71754" y="238505"/>
                </a:lnTo>
                <a:lnTo>
                  <a:pt x="77342" y="244093"/>
                </a:lnTo>
                <a:lnTo>
                  <a:pt x="82803" y="249681"/>
                </a:lnTo>
                <a:lnTo>
                  <a:pt x="204342" y="249681"/>
                </a:lnTo>
                <a:lnTo>
                  <a:pt x="209930" y="244093"/>
                </a:lnTo>
                <a:lnTo>
                  <a:pt x="215391" y="238505"/>
                </a:lnTo>
                <a:close/>
              </a:path>
              <a:path w="287654" h="316229">
                <a:moveTo>
                  <a:pt x="285583" y="91535"/>
                </a:moveTo>
                <a:lnTo>
                  <a:pt x="141541" y="91535"/>
                </a:lnTo>
                <a:lnTo>
                  <a:pt x="159424" y="93606"/>
                </a:lnTo>
                <a:lnTo>
                  <a:pt x="176784" y="99821"/>
                </a:lnTo>
                <a:lnTo>
                  <a:pt x="192139" y="110170"/>
                </a:lnTo>
                <a:lnTo>
                  <a:pt x="204374" y="124126"/>
                </a:lnTo>
                <a:lnTo>
                  <a:pt x="212467" y="141202"/>
                </a:lnTo>
                <a:lnTo>
                  <a:pt x="215391" y="160908"/>
                </a:lnTo>
                <a:lnTo>
                  <a:pt x="212467" y="178256"/>
                </a:lnTo>
                <a:lnTo>
                  <a:pt x="192139" y="210808"/>
                </a:lnTo>
                <a:lnTo>
                  <a:pt x="141541" y="230250"/>
                </a:lnTo>
                <a:lnTo>
                  <a:pt x="285595" y="230250"/>
                </a:lnTo>
                <a:lnTo>
                  <a:pt x="287274" y="227456"/>
                </a:lnTo>
                <a:lnTo>
                  <a:pt x="243077" y="183133"/>
                </a:lnTo>
                <a:lnTo>
                  <a:pt x="248665" y="177545"/>
                </a:lnTo>
                <a:lnTo>
                  <a:pt x="248665" y="144271"/>
                </a:lnTo>
                <a:lnTo>
                  <a:pt x="243077" y="138683"/>
                </a:lnTo>
                <a:lnTo>
                  <a:pt x="287274" y="94360"/>
                </a:lnTo>
                <a:lnTo>
                  <a:pt x="285583" y="91535"/>
                </a:lnTo>
                <a:close/>
              </a:path>
              <a:path w="287654" h="316229">
                <a:moveTo>
                  <a:pt x="193293" y="66547"/>
                </a:moveTo>
                <a:lnTo>
                  <a:pt x="88391" y="66547"/>
                </a:lnTo>
                <a:lnTo>
                  <a:pt x="82803" y="72135"/>
                </a:lnTo>
                <a:lnTo>
                  <a:pt x="77342" y="77723"/>
                </a:lnTo>
                <a:lnTo>
                  <a:pt x="71754" y="83184"/>
                </a:lnTo>
                <a:lnTo>
                  <a:pt x="215391" y="83184"/>
                </a:lnTo>
                <a:lnTo>
                  <a:pt x="211189" y="79067"/>
                </a:lnTo>
                <a:lnTo>
                  <a:pt x="206438" y="74914"/>
                </a:lnTo>
                <a:lnTo>
                  <a:pt x="200640" y="70737"/>
                </a:lnTo>
                <a:lnTo>
                  <a:pt x="193293" y="66547"/>
                </a:lnTo>
                <a:close/>
              </a:path>
              <a:path w="287654" h="316229">
                <a:moveTo>
                  <a:pt x="270637" y="66547"/>
                </a:moveTo>
                <a:lnTo>
                  <a:pt x="215391" y="83184"/>
                </a:lnTo>
                <a:lnTo>
                  <a:pt x="280588" y="83184"/>
                </a:lnTo>
                <a:lnTo>
                  <a:pt x="270637" y="66547"/>
                </a:lnTo>
                <a:close/>
              </a:path>
              <a:path w="287654" h="316229">
                <a:moveTo>
                  <a:pt x="182372" y="61086"/>
                </a:moveTo>
                <a:lnTo>
                  <a:pt x="105028" y="61086"/>
                </a:lnTo>
                <a:lnTo>
                  <a:pt x="99440" y="66547"/>
                </a:lnTo>
                <a:lnTo>
                  <a:pt x="187832" y="66547"/>
                </a:lnTo>
                <a:lnTo>
                  <a:pt x="182372" y="61086"/>
                </a:lnTo>
                <a:close/>
              </a:path>
              <a:path w="287654" h="316229">
                <a:moveTo>
                  <a:pt x="160147" y="0"/>
                </a:moveTo>
                <a:lnTo>
                  <a:pt x="127000" y="0"/>
                </a:lnTo>
                <a:lnTo>
                  <a:pt x="110489" y="61086"/>
                </a:lnTo>
                <a:lnTo>
                  <a:pt x="176784" y="61086"/>
                </a:lnTo>
                <a:lnTo>
                  <a:pt x="160147" y="0"/>
                </a:lnTo>
                <a:close/>
              </a:path>
            </a:pathLst>
          </a:custGeom>
          <a:solidFill>
            <a:srgbClr val="FFBA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3">
            <a:extLst>
              <a:ext uri="{FF2B5EF4-FFF2-40B4-BE49-F238E27FC236}">
                <a16:creationId xmlns:a16="http://schemas.microsoft.com/office/drawing/2014/main" id="{5AC6C5F6-CEF3-EDEB-7029-1DBE3506569B}"/>
              </a:ext>
            </a:extLst>
          </p:cNvPr>
          <p:cNvSpPr/>
          <p:nvPr/>
        </p:nvSpPr>
        <p:spPr>
          <a:xfrm>
            <a:off x="2805557" y="4200905"/>
            <a:ext cx="413384" cy="414655"/>
          </a:xfrm>
          <a:custGeom>
            <a:avLst/>
            <a:gdLst/>
            <a:ahLst/>
            <a:cxnLst/>
            <a:rect l="l" t="t" r="r" b="b"/>
            <a:pathLst>
              <a:path w="413385" h="414654">
                <a:moveTo>
                  <a:pt x="252856" y="348234"/>
                </a:moveTo>
                <a:lnTo>
                  <a:pt x="164465" y="348234"/>
                </a:lnTo>
                <a:lnTo>
                  <a:pt x="175513" y="353695"/>
                </a:lnTo>
                <a:lnTo>
                  <a:pt x="176539" y="367111"/>
                </a:lnTo>
                <a:lnTo>
                  <a:pt x="179625" y="382063"/>
                </a:lnTo>
                <a:lnTo>
                  <a:pt x="184783" y="398039"/>
                </a:lnTo>
                <a:lnTo>
                  <a:pt x="192024" y="414528"/>
                </a:lnTo>
                <a:lnTo>
                  <a:pt x="225170" y="414528"/>
                </a:lnTo>
                <a:lnTo>
                  <a:pt x="232431" y="398039"/>
                </a:lnTo>
                <a:lnTo>
                  <a:pt x="237632" y="382063"/>
                </a:lnTo>
                <a:lnTo>
                  <a:pt x="240762" y="367111"/>
                </a:lnTo>
                <a:lnTo>
                  <a:pt x="241807" y="353695"/>
                </a:lnTo>
                <a:lnTo>
                  <a:pt x="252856" y="348234"/>
                </a:lnTo>
                <a:close/>
              </a:path>
              <a:path w="413385" h="414654">
                <a:moveTo>
                  <a:pt x="75945" y="49784"/>
                </a:moveTo>
                <a:lnTo>
                  <a:pt x="68532" y="53986"/>
                </a:lnTo>
                <a:lnTo>
                  <a:pt x="62166" y="58737"/>
                </a:lnTo>
                <a:lnTo>
                  <a:pt x="55800" y="64535"/>
                </a:lnTo>
                <a:lnTo>
                  <a:pt x="48387" y="71882"/>
                </a:lnTo>
                <a:lnTo>
                  <a:pt x="56673" y="87497"/>
                </a:lnTo>
                <a:lnTo>
                  <a:pt x="64960" y="101552"/>
                </a:lnTo>
                <a:lnTo>
                  <a:pt x="73247" y="114583"/>
                </a:lnTo>
                <a:lnTo>
                  <a:pt x="81534" y="127127"/>
                </a:lnTo>
                <a:lnTo>
                  <a:pt x="75945" y="132588"/>
                </a:lnTo>
                <a:lnTo>
                  <a:pt x="70485" y="138176"/>
                </a:lnTo>
                <a:lnTo>
                  <a:pt x="70485" y="149225"/>
                </a:lnTo>
                <a:lnTo>
                  <a:pt x="64897" y="154813"/>
                </a:lnTo>
                <a:lnTo>
                  <a:pt x="64897" y="171323"/>
                </a:lnTo>
                <a:lnTo>
                  <a:pt x="48410" y="173136"/>
                </a:lnTo>
                <a:lnTo>
                  <a:pt x="32448" y="177546"/>
                </a:lnTo>
                <a:lnTo>
                  <a:pt x="4191" y="187960"/>
                </a:lnTo>
                <a:lnTo>
                  <a:pt x="1047" y="196246"/>
                </a:lnTo>
                <a:lnTo>
                  <a:pt x="0" y="204533"/>
                </a:lnTo>
                <a:lnTo>
                  <a:pt x="1047" y="212820"/>
                </a:lnTo>
                <a:lnTo>
                  <a:pt x="48410" y="238948"/>
                </a:lnTo>
                <a:lnTo>
                  <a:pt x="64897" y="243205"/>
                </a:lnTo>
                <a:lnTo>
                  <a:pt x="64897" y="254254"/>
                </a:lnTo>
                <a:lnTo>
                  <a:pt x="70485" y="265303"/>
                </a:lnTo>
                <a:lnTo>
                  <a:pt x="70485" y="270764"/>
                </a:lnTo>
                <a:lnTo>
                  <a:pt x="75945" y="276352"/>
                </a:lnTo>
                <a:lnTo>
                  <a:pt x="81534" y="281940"/>
                </a:lnTo>
                <a:lnTo>
                  <a:pt x="73247" y="295197"/>
                </a:lnTo>
                <a:lnTo>
                  <a:pt x="56673" y="323855"/>
                </a:lnTo>
                <a:lnTo>
                  <a:pt x="48387" y="337185"/>
                </a:lnTo>
                <a:lnTo>
                  <a:pt x="75945" y="364744"/>
                </a:lnTo>
                <a:lnTo>
                  <a:pt x="89275" y="357243"/>
                </a:lnTo>
                <a:lnTo>
                  <a:pt x="103616" y="350266"/>
                </a:lnTo>
                <a:lnTo>
                  <a:pt x="117933" y="342241"/>
                </a:lnTo>
                <a:lnTo>
                  <a:pt x="131191" y="331597"/>
                </a:lnTo>
                <a:lnTo>
                  <a:pt x="361227" y="331597"/>
                </a:lnTo>
                <a:lnTo>
                  <a:pt x="358290" y="323855"/>
                </a:lnTo>
                <a:lnTo>
                  <a:pt x="351663" y="309514"/>
                </a:lnTo>
                <a:lnTo>
                  <a:pt x="347245" y="301275"/>
                </a:lnTo>
                <a:lnTo>
                  <a:pt x="206549" y="301275"/>
                </a:lnTo>
                <a:lnTo>
                  <a:pt x="187457" y="299204"/>
                </a:lnTo>
                <a:lnTo>
                  <a:pt x="138842" y="274288"/>
                </a:lnTo>
                <a:lnTo>
                  <a:pt x="113926" y="225673"/>
                </a:lnTo>
                <a:lnTo>
                  <a:pt x="111855" y="206581"/>
                </a:lnTo>
                <a:lnTo>
                  <a:pt x="113926" y="186465"/>
                </a:lnTo>
                <a:lnTo>
                  <a:pt x="127170" y="150314"/>
                </a:lnTo>
                <a:lnTo>
                  <a:pt x="169925" y="116078"/>
                </a:lnTo>
                <a:lnTo>
                  <a:pt x="206549" y="107791"/>
                </a:lnTo>
                <a:lnTo>
                  <a:pt x="347988" y="107791"/>
                </a:lnTo>
                <a:lnTo>
                  <a:pt x="351663" y="101552"/>
                </a:lnTo>
                <a:lnTo>
                  <a:pt x="358290" y="87497"/>
                </a:lnTo>
                <a:lnTo>
                  <a:pt x="361578" y="77343"/>
                </a:lnTo>
                <a:lnTo>
                  <a:pt x="131191" y="77343"/>
                </a:lnTo>
                <a:lnTo>
                  <a:pt x="117933" y="69143"/>
                </a:lnTo>
                <a:lnTo>
                  <a:pt x="103616" y="61468"/>
                </a:lnTo>
                <a:lnTo>
                  <a:pt x="89275" y="54840"/>
                </a:lnTo>
                <a:lnTo>
                  <a:pt x="75945" y="49784"/>
                </a:lnTo>
                <a:close/>
              </a:path>
              <a:path w="413385" h="414654">
                <a:moveTo>
                  <a:pt x="361227" y="331597"/>
                </a:moveTo>
                <a:lnTo>
                  <a:pt x="286004" y="331597"/>
                </a:lnTo>
                <a:lnTo>
                  <a:pt x="299333" y="342241"/>
                </a:lnTo>
                <a:lnTo>
                  <a:pt x="313674" y="350266"/>
                </a:lnTo>
                <a:lnTo>
                  <a:pt x="327991" y="357243"/>
                </a:lnTo>
                <a:lnTo>
                  <a:pt x="341249" y="364744"/>
                </a:lnTo>
                <a:lnTo>
                  <a:pt x="348674" y="357243"/>
                </a:lnTo>
                <a:lnTo>
                  <a:pt x="354393" y="350964"/>
                </a:lnTo>
                <a:lnTo>
                  <a:pt x="359144" y="344598"/>
                </a:lnTo>
                <a:lnTo>
                  <a:pt x="363347" y="337185"/>
                </a:lnTo>
                <a:lnTo>
                  <a:pt x="361227" y="331597"/>
                </a:lnTo>
                <a:close/>
              </a:path>
              <a:path w="413385" h="414654">
                <a:moveTo>
                  <a:pt x="263906" y="342646"/>
                </a:moveTo>
                <a:lnTo>
                  <a:pt x="153416" y="342646"/>
                </a:lnTo>
                <a:lnTo>
                  <a:pt x="158876" y="348234"/>
                </a:lnTo>
                <a:lnTo>
                  <a:pt x="258318" y="348234"/>
                </a:lnTo>
                <a:lnTo>
                  <a:pt x="263906" y="342646"/>
                </a:lnTo>
                <a:close/>
              </a:path>
              <a:path w="413385" h="414654">
                <a:moveTo>
                  <a:pt x="286004" y="331597"/>
                </a:moveTo>
                <a:lnTo>
                  <a:pt x="131191" y="331597"/>
                </a:lnTo>
                <a:lnTo>
                  <a:pt x="136779" y="337185"/>
                </a:lnTo>
                <a:lnTo>
                  <a:pt x="142367" y="342646"/>
                </a:lnTo>
                <a:lnTo>
                  <a:pt x="274955" y="342646"/>
                </a:lnTo>
                <a:lnTo>
                  <a:pt x="280543" y="337185"/>
                </a:lnTo>
                <a:lnTo>
                  <a:pt x="286004" y="331597"/>
                </a:lnTo>
                <a:close/>
              </a:path>
              <a:path w="413385" h="414654">
                <a:moveTo>
                  <a:pt x="347988" y="107791"/>
                </a:moveTo>
                <a:lnTo>
                  <a:pt x="206549" y="107791"/>
                </a:lnTo>
                <a:lnTo>
                  <a:pt x="226665" y="109862"/>
                </a:lnTo>
                <a:lnTo>
                  <a:pt x="247269" y="116078"/>
                </a:lnTo>
                <a:lnTo>
                  <a:pt x="287720" y="150314"/>
                </a:lnTo>
                <a:lnTo>
                  <a:pt x="303268" y="186465"/>
                </a:lnTo>
                <a:lnTo>
                  <a:pt x="305339" y="206581"/>
                </a:lnTo>
                <a:lnTo>
                  <a:pt x="303268" y="225673"/>
                </a:lnTo>
                <a:lnTo>
                  <a:pt x="276304" y="274288"/>
                </a:lnTo>
                <a:lnTo>
                  <a:pt x="226665" y="299204"/>
                </a:lnTo>
                <a:lnTo>
                  <a:pt x="206549" y="301275"/>
                </a:lnTo>
                <a:lnTo>
                  <a:pt x="347245" y="301275"/>
                </a:lnTo>
                <a:lnTo>
                  <a:pt x="343987" y="295197"/>
                </a:lnTo>
                <a:lnTo>
                  <a:pt x="335788" y="281940"/>
                </a:lnTo>
                <a:lnTo>
                  <a:pt x="341249" y="276352"/>
                </a:lnTo>
                <a:lnTo>
                  <a:pt x="341249" y="270764"/>
                </a:lnTo>
                <a:lnTo>
                  <a:pt x="346837" y="265303"/>
                </a:lnTo>
                <a:lnTo>
                  <a:pt x="352298" y="254254"/>
                </a:lnTo>
                <a:lnTo>
                  <a:pt x="352298" y="243205"/>
                </a:lnTo>
                <a:lnTo>
                  <a:pt x="368786" y="238948"/>
                </a:lnTo>
                <a:lnTo>
                  <a:pt x="384762" y="234203"/>
                </a:lnTo>
                <a:lnTo>
                  <a:pt x="399714" y="228435"/>
                </a:lnTo>
                <a:lnTo>
                  <a:pt x="413131" y="221107"/>
                </a:lnTo>
                <a:lnTo>
                  <a:pt x="413131" y="187960"/>
                </a:lnTo>
                <a:lnTo>
                  <a:pt x="384762" y="177546"/>
                </a:lnTo>
                <a:lnTo>
                  <a:pt x="368786" y="173136"/>
                </a:lnTo>
                <a:lnTo>
                  <a:pt x="352298" y="171323"/>
                </a:lnTo>
                <a:lnTo>
                  <a:pt x="352298" y="154813"/>
                </a:lnTo>
                <a:lnTo>
                  <a:pt x="346837" y="149225"/>
                </a:lnTo>
                <a:lnTo>
                  <a:pt x="341249" y="138176"/>
                </a:lnTo>
                <a:lnTo>
                  <a:pt x="341249" y="132588"/>
                </a:lnTo>
                <a:lnTo>
                  <a:pt x="335788" y="127127"/>
                </a:lnTo>
                <a:lnTo>
                  <a:pt x="343987" y="114583"/>
                </a:lnTo>
                <a:lnTo>
                  <a:pt x="347988" y="107791"/>
                </a:lnTo>
                <a:close/>
              </a:path>
              <a:path w="413385" h="414654">
                <a:moveTo>
                  <a:pt x="280543" y="71882"/>
                </a:moveTo>
                <a:lnTo>
                  <a:pt x="136779" y="71882"/>
                </a:lnTo>
                <a:lnTo>
                  <a:pt x="131191" y="77343"/>
                </a:lnTo>
                <a:lnTo>
                  <a:pt x="286004" y="77343"/>
                </a:lnTo>
                <a:lnTo>
                  <a:pt x="280543" y="71882"/>
                </a:lnTo>
                <a:close/>
              </a:path>
              <a:path w="413385" h="414654">
                <a:moveTo>
                  <a:pt x="341249" y="49784"/>
                </a:moveTo>
                <a:lnTo>
                  <a:pt x="327991" y="54840"/>
                </a:lnTo>
                <a:lnTo>
                  <a:pt x="313674" y="61468"/>
                </a:lnTo>
                <a:lnTo>
                  <a:pt x="299333" y="69143"/>
                </a:lnTo>
                <a:lnTo>
                  <a:pt x="286004" y="77343"/>
                </a:lnTo>
                <a:lnTo>
                  <a:pt x="361578" y="77343"/>
                </a:lnTo>
                <a:lnTo>
                  <a:pt x="363347" y="71882"/>
                </a:lnTo>
                <a:lnTo>
                  <a:pt x="359144" y="64535"/>
                </a:lnTo>
                <a:lnTo>
                  <a:pt x="354393" y="58737"/>
                </a:lnTo>
                <a:lnTo>
                  <a:pt x="348595" y="53986"/>
                </a:lnTo>
                <a:lnTo>
                  <a:pt x="341249" y="49784"/>
                </a:lnTo>
                <a:close/>
              </a:path>
              <a:path w="413385" h="414654">
                <a:moveTo>
                  <a:pt x="263906" y="66294"/>
                </a:moveTo>
                <a:lnTo>
                  <a:pt x="153416" y="66294"/>
                </a:lnTo>
                <a:lnTo>
                  <a:pt x="142367" y="71882"/>
                </a:lnTo>
                <a:lnTo>
                  <a:pt x="274955" y="71882"/>
                </a:lnTo>
                <a:lnTo>
                  <a:pt x="263906" y="66294"/>
                </a:lnTo>
                <a:close/>
              </a:path>
              <a:path w="413385" h="414654">
                <a:moveTo>
                  <a:pt x="252856" y="60833"/>
                </a:moveTo>
                <a:lnTo>
                  <a:pt x="164465" y="60833"/>
                </a:lnTo>
                <a:lnTo>
                  <a:pt x="158876" y="66294"/>
                </a:lnTo>
                <a:lnTo>
                  <a:pt x="258318" y="66294"/>
                </a:lnTo>
                <a:lnTo>
                  <a:pt x="252856" y="60833"/>
                </a:lnTo>
                <a:close/>
              </a:path>
              <a:path w="413385" h="414654">
                <a:moveTo>
                  <a:pt x="225170" y="0"/>
                </a:moveTo>
                <a:lnTo>
                  <a:pt x="192024" y="0"/>
                </a:lnTo>
                <a:lnTo>
                  <a:pt x="184783" y="13416"/>
                </a:lnTo>
                <a:lnTo>
                  <a:pt x="179625" y="28368"/>
                </a:lnTo>
                <a:lnTo>
                  <a:pt x="176539" y="44344"/>
                </a:lnTo>
                <a:lnTo>
                  <a:pt x="175513" y="60833"/>
                </a:lnTo>
                <a:lnTo>
                  <a:pt x="241807" y="60833"/>
                </a:lnTo>
                <a:lnTo>
                  <a:pt x="240762" y="44344"/>
                </a:lnTo>
                <a:lnTo>
                  <a:pt x="237632" y="28368"/>
                </a:lnTo>
                <a:lnTo>
                  <a:pt x="232431" y="13416"/>
                </a:lnTo>
                <a:lnTo>
                  <a:pt x="225170" y="0"/>
                </a:lnTo>
                <a:close/>
              </a:path>
            </a:pathLst>
          </a:custGeom>
          <a:solidFill>
            <a:srgbClr val="FF76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4">
            <a:extLst>
              <a:ext uri="{FF2B5EF4-FFF2-40B4-BE49-F238E27FC236}">
                <a16:creationId xmlns:a16="http://schemas.microsoft.com/office/drawing/2014/main" id="{AA368A5E-A67E-D533-E8E8-6FDC7736D00B}"/>
              </a:ext>
            </a:extLst>
          </p:cNvPr>
          <p:cNvSpPr/>
          <p:nvPr/>
        </p:nvSpPr>
        <p:spPr>
          <a:xfrm>
            <a:off x="2976372" y="4368546"/>
            <a:ext cx="701040" cy="426720"/>
          </a:xfrm>
          <a:custGeom>
            <a:avLst/>
            <a:gdLst/>
            <a:ahLst/>
            <a:cxnLst/>
            <a:rect l="l" t="t" r="r" b="b"/>
            <a:pathLst>
              <a:path w="701039" h="426720">
                <a:moveTo>
                  <a:pt x="673480" y="0"/>
                </a:moveTo>
                <a:lnTo>
                  <a:pt x="33146" y="0"/>
                </a:lnTo>
                <a:lnTo>
                  <a:pt x="20949" y="1986"/>
                </a:lnTo>
                <a:lnTo>
                  <a:pt x="10334" y="7604"/>
                </a:lnTo>
                <a:lnTo>
                  <a:pt x="2839" y="16341"/>
                </a:lnTo>
                <a:lnTo>
                  <a:pt x="0" y="27685"/>
                </a:lnTo>
                <a:lnTo>
                  <a:pt x="0" y="426719"/>
                </a:lnTo>
                <a:lnTo>
                  <a:pt x="701039" y="426719"/>
                </a:lnTo>
                <a:lnTo>
                  <a:pt x="701039" y="27685"/>
                </a:lnTo>
                <a:lnTo>
                  <a:pt x="699055" y="16341"/>
                </a:lnTo>
                <a:lnTo>
                  <a:pt x="693451" y="7604"/>
                </a:lnTo>
                <a:lnTo>
                  <a:pt x="684752" y="1986"/>
                </a:lnTo>
                <a:lnTo>
                  <a:pt x="673480" y="0"/>
                </a:lnTo>
                <a:close/>
              </a:path>
            </a:pathLst>
          </a:custGeom>
          <a:solidFill>
            <a:srgbClr val="3B49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5">
            <a:extLst>
              <a:ext uri="{FF2B5EF4-FFF2-40B4-BE49-F238E27FC236}">
                <a16:creationId xmlns:a16="http://schemas.microsoft.com/office/drawing/2014/main" id="{6AE4A9D8-831F-8C17-E406-EE3B5E7259EA}"/>
              </a:ext>
            </a:extLst>
          </p:cNvPr>
          <p:cNvSpPr/>
          <p:nvPr/>
        </p:nvSpPr>
        <p:spPr>
          <a:xfrm>
            <a:off x="3009900" y="4490465"/>
            <a:ext cx="638810" cy="272415"/>
          </a:xfrm>
          <a:custGeom>
            <a:avLst/>
            <a:gdLst/>
            <a:ahLst/>
            <a:cxnLst/>
            <a:rect l="l" t="t" r="r" b="b"/>
            <a:pathLst>
              <a:path w="638810" h="272414">
                <a:moveTo>
                  <a:pt x="0" y="272033"/>
                </a:moveTo>
                <a:lnTo>
                  <a:pt x="638555" y="272033"/>
                </a:lnTo>
                <a:lnTo>
                  <a:pt x="638555" y="0"/>
                </a:lnTo>
                <a:lnTo>
                  <a:pt x="0" y="0"/>
                </a:lnTo>
                <a:lnTo>
                  <a:pt x="0" y="272033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6">
            <a:extLst>
              <a:ext uri="{FF2B5EF4-FFF2-40B4-BE49-F238E27FC236}">
                <a16:creationId xmlns:a16="http://schemas.microsoft.com/office/drawing/2014/main" id="{6051B099-096F-32A9-D8F4-0444C0497266}"/>
              </a:ext>
            </a:extLst>
          </p:cNvPr>
          <p:cNvSpPr/>
          <p:nvPr/>
        </p:nvSpPr>
        <p:spPr>
          <a:xfrm>
            <a:off x="3036570" y="4651629"/>
            <a:ext cx="166370" cy="0"/>
          </a:xfrm>
          <a:custGeom>
            <a:avLst/>
            <a:gdLst/>
            <a:ahLst/>
            <a:cxnLst/>
            <a:rect l="l" t="t" r="r" b="b"/>
            <a:pathLst>
              <a:path w="166369">
                <a:moveTo>
                  <a:pt x="0" y="0"/>
                </a:moveTo>
                <a:lnTo>
                  <a:pt x="166116" y="0"/>
                </a:lnTo>
              </a:path>
            </a:pathLst>
          </a:custGeom>
          <a:ln w="11429">
            <a:solidFill>
              <a:srgbClr val="758688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21" name="object 37">
            <a:extLst>
              <a:ext uri="{FF2B5EF4-FFF2-40B4-BE49-F238E27FC236}">
                <a16:creationId xmlns:a16="http://schemas.microsoft.com/office/drawing/2014/main" id="{009DEF09-6095-DF6A-1EB3-421CEAA547B4}"/>
              </a:ext>
            </a:extLst>
          </p:cNvPr>
          <p:cNvSpPr/>
          <p:nvPr/>
        </p:nvSpPr>
        <p:spPr>
          <a:xfrm>
            <a:off x="3246120" y="4513326"/>
            <a:ext cx="166370" cy="116839"/>
          </a:xfrm>
          <a:custGeom>
            <a:avLst/>
            <a:gdLst/>
            <a:ahLst/>
            <a:cxnLst/>
            <a:rect l="l" t="t" r="r" b="b"/>
            <a:pathLst>
              <a:path w="166370" h="116839">
                <a:moveTo>
                  <a:pt x="0" y="116586"/>
                </a:moveTo>
                <a:lnTo>
                  <a:pt x="166116" y="116586"/>
                </a:lnTo>
                <a:lnTo>
                  <a:pt x="166116" y="0"/>
                </a:lnTo>
                <a:lnTo>
                  <a:pt x="0" y="0"/>
                </a:lnTo>
                <a:lnTo>
                  <a:pt x="0" y="116586"/>
                </a:lnTo>
                <a:close/>
              </a:path>
            </a:pathLst>
          </a:custGeom>
          <a:solidFill>
            <a:srgbClr val="FF76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8">
            <a:extLst>
              <a:ext uri="{FF2B5EF4-FFF2-40B4-BE49-F238E27FC236}">
                <a16:creationId xmlns:a16="http://schemas.microsoft.com/office/drawing/2014/main" id="{2603B5B1-8AF6-8648-3E25-46304C736DC3}"/>
              </a:ext>
            </a:extLst>
          </p:cNvPr>
          <p:cNvSpPr/>
          <p:nvPr/>
        </p:nvSpPr>
        <p:spPr>
          <a:xfrm>
            <a:off x="3246120" y="4651629"/>
            <a:ext cx="166370" cy="0"/>
          </a:xfrm>
          <a:custGeom>
            <a:avLst/>
            <a:gdLst/>
            <a:ahLst/>
            <a:cxnLst/>
            <a:rect l="l" t="t" r="r" b="b"/>
            <a:pathLst>
              <a:path w="166370">
                <a:moveTo>
                  <a:pt x="0" y="0"/>
                </a:moveTo>
                <a:lnTo>
                  <a:pt x="166116" y="0"/>
                </a:lnTo>
              </a:path>
            </a:pathLst>
          </a:custGeom>
          <a:ln w="11429">
            <a:solidFill>
              <a:srgbClr val="758688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23" name="object 39">
            <a:extLst>
              <a:ext uri="{FF2B5EF4-FFF2-40B4-BE49-F238E27FC236}">
                <a16:creationId xmlns:a16="http://schemas.microsoft.com/office/drawing/2014/main" id="{A9A77F03-CC52-F168-921F-E2F775C40409}"/>
              </a:ext>
            </a:extLst>
          </p:cNvPr>
          <p:cNvSpPr/>
          <p:nvPr/>
        </p:nvSpPr>
        <p:spPr>
          <a:xfrm>
            <a:off x="3455670" y="4513326"/>
            <a:ext cx="161925" cy="116839"/>
          </a:xfrm>
          <a:custGeom>
            <a:avLst/>
            <a:gdLst/>
            <a:ahLst/>
            <a:cxnLst/>
            <a:rect l="l" t="t" r="r" b="b"/>
            <a:pathLst>
              <a:path w="161925" h="116839">
                <a:moveTo>
                  <a:pt x="0" y="116586"/>
                </a:moveTo>
                <a:lnTo>
                  <a:pt x="161544" y="116586"/>
                </a:lnTo>
                <a:lnTo>
                  <a:pt x="161544" y="0"/>
                </a:lnTo>
                <a:lnTo>
                  <a:pt x="0" y="0"/>
                </a:lnTo>
                <a:lnTo>
                  <a:pt x="0" y="116586"/>
                </a:lnTo>
                <a:close/>
              </a:path>
            </a:pathLst>
          </a:custGeom>
          <a:solidFill>
            <a:srgbClr val="00D2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40">
            <a:extLst>
              <a:ext uri="{FF2B5EF4-FFF2-40B4-BE49-F238E27FC236}">
                <a16:creationId xmlns:a16="http://schemas.microsoft.com/office/drawing/2014/main" id="{5A05DE88-5EE7-3648-1280-869E1FCC223C}"/>
              </a:ext>
            </a:extLst>
          </p:cNvPr>
          <p:cNvSpPr/>
          <p:nvPr/>
        </p:nvSpPr>
        <p:spPr>
          <a:xfrm>
            <a:off x="3455670" y="4651629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161544" y="0"/>
                </a:lnTo>
              </a:path>
            </a:pathLst>
          </a:custGeom>
          <a:ln w="11429">
            <a:solidFill>
              <a:srgbClr val="758688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25" name="object 41">
            <a:extLst>
              <a:ext uri="{FF2B5EF4-FFF2-40B4-BE49-F238E27FC236}">
                <a16:creationId xmlns:a16="http://schemas.microsoft.com/office/drawing/2014/main" id="{93DA3288-CDFB-E692-2E66-BF2E4D5CC66F}"/>
              </a:ext>
            </a:extLst>
          </p:cNvPr>
          <p:cNvSpPr/>
          <p:nvPr/>
        </p:nvSpPr>
        <p:spPr>
          <a:xfrm>
            <a:off x="3009900" y="4396740"/>
            <a:ext cx="638810" cy="93980"/>
          </a:xfrm>
          <a:custGeom>
            <a:avLst/>
            <a:gdLst/>
            <a:ahLst/>
            <a:cxnLst/>
            <a:rect l="l" t="t" r="r" b="b"/>
            <a:pathLst>
              <a:path w="638810" h="93979">
                <a:moveTo>
                  <a:pt x="0" y="93725"/>
                </a:moveTo>
                <a:lnTo>
                  <a:pt x="638555" y="93725"/>
                </a:lnTo>
                <a:lnTo>
                  <a:pt x="638555" y="0"/>
                </a:lnTo>
                <a:lnTo>
                  <a:pt x="0" y="0"/>
                </a:lnTo>
                <a:lnTo>
                  <a:pt x="0" y="93725"/>
                </a:lnTo>
                <a:close/>
              </a:path>
            </a:pathLst>
          </a:custGeom>
          <a:solidFill>
            <a:srgbClr val="FFD1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42">
            <a:extLst>
              <a:ext uri="{FF2B5EF4-FFF2-40B4-BE49-F238E27FC236}">
                <a16:creationId xmlns:a16="http://schemas.microsoft.com/office/drawing/2014/main" id="{8B5995F5-796B-16DE-1E7A-F571237246F3}"/>
              </a:ext>
            </a:extLst>
          </p:cNvPr>
          <p:cNvSpPr/>
          <p:nvPr/>
        </p:nvSpPr>
        <p:spPr>
          <a:xfrm>
            <a:off x="3026664" y="4682109"/>
            <a:ext cx="600710" cy="0"/>
          </a:xfrm>
          <a:custGeom>
            <a:avLst/>
            <a:gdLst/>
            <a:ahLst/>
            <a:cxnLst/>
            <a:rect l="l" t="t" r="r" b="b"/>
            <a:pathLst>
              <a:path w="600710">
                <a:moveTo>
                  <a:pt x="0" y="0"/>
                </a:moveTo>
                <a:lnTo>
                  <a:pt x="600456" y="0"/>
                </a:lnTo>
              </a:path>
            </a:pathLst>
          </a:custGeom>
          <a:ln w="16001">
            <a:solidFill>
              <a:srgbClr val="53666E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27" name="object 43">
            <a:extLst>
              <a:ext uri="{FF2B5EF4-FFF2-40B4-BE49-F238E27FC236}">
                <a16:creationId xmlns:a16="http://schemas.microsoft.com/office/drawing/2014/main" id="{BA87E092-9A55-F117-5F12-8B03D6058D09}"/>
              </a:ext>
            </a:extLst>
          </p:cNvPr>
          <p:cNvSpPr/>
          <p:nvPr/>
        </p:nvSpPr>
        <p:spPr>
          <a:xfrm>
            <a:off x="3026664" y="4701159"/>
            <a:ext cx="600710" cy="0"/>
          </a:xfrm>
          <a:custGeom>
            <a:avLst/>
            <a:gdLst/>
            <a:ahLst/>
            <a:cxnLst/>
            <a:rect l="l" t="t" r="r" b="b"/>
            <a:pathLst>
              <a:path w="600710">
                <a:moveTo>
                  <a:pt x="0" y="0"/>
                </a:moveTo>
                <a:lnTo>
                  <a:pt x="600456" y="0"/>
                </a:lnTo>
              </a:path>
            </a:pathLst>
          </a:custGeom>
          <a:ln w="11429">
            <a:solidFill>
              <a:srgbClr val="758688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28" name="object 44">
            <a:extLst>
              <a:ext uri="{FF2B5EF4-FFF2-40B4-BE49-F238E27FC236}">
                <a16:creationId xmlns:a16="http://schemas.microsoft.com/office/drawing/2014/main" id="{B5216433-D6C9-5023-A4B1-B7F2150DEC57}"/>
              </a:ext>
            </a:extLst>
          </p:cNvPr>
          <p:cNvSpPr/>
          <p:nvPr/>
        </p:nvSpPr>
        <p:spPr>
          <a:xfrm>
            <a:off x="3026664" y="4724019"/>
            <a:ext cx="600710" cy="0"/>
          </a:xfrm>
          <a:custGeom>
            <a:avLst/>
            <a:gdLst/>
            <a:ahLst/>
            <a:cxnLst/>
            <a:rect l="l" t="t" r="r" b="b"/>
            <a:pathLst>
              <a:path w="600710">
                <a:moveTo>
                  <a:pt x="0" y="0"/>
                </a:moveTo>
                <a:lnTo>
                  <a:pt x="600456" y="0"/>
                </a:lnTo>
              </a:path>
            </a:pathLst>
          </a:custGeom>
          <a:ln w="11429">
            <a:solidFill>
              <a:srgbClr val="758688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29" name="object 45">
            <a:extLst>
              <a:ext uri="{FF2B5EF4-FFF2-40B4-BE49-F238E27FC236}">
                <a16:creationId xmlns:a16="http://schemas.microsoft.com/office/drawing/2014/main" id="{118AE602-2725-7B68-69C6-6EB7C347D456}"/>
              </a:ext>
            </a:extLst>
          </p:cNvPr>
          <p:cNvSpPr/>
          <p:nvPr/>
        </p:nvSpPr>
        <p:spPr>
          <a:xfrm>
            <a:off x="3026664" y="4745354"/>
            <a:ext cx="224790" cy="0"/>
          </a:xfrm>
          <a:custGeom>
            <a:avLst/>
            <a:gdLst/>
            <a:ahLst/>
            <a:cxnLst/>
            <a:rect l="l" t="t" r="r" b="b"/>
            <a:pathLst>
              <a:path w="224789">
                <a:moveTo>
                  <a:pt x="0" y="0"/>
                </a:moveTo>
                <a:lnTo>
                  <a:pt x="224789" y="0"/>
                </a:lnTo>
              </a:path>
            </a:pathLst>
          </a:custGeom>
          <a:ln w="11429">
            <a:solidFill>
              <a:srgbClr val="758688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30" name="object 46">
            <a:extLst>
              <a:ext uri="{FF2B5EF4-FFF2-40B4-BE49-F238E27FC236}">
                <a16:creationId xmlns:a16="http://schemas.microsoft.com/office/drawing/2014/main" id="{58C49220-8F18-9737-10E9-9DDAB8472787}"/>
              </a:ext>
            </a:extLst>
          </p:cNvPr>
          <p:cNvSpPr/>
          <p:nvPr/>
        </p:nvSpPr>
        <p:spPr>
          <a:xfrm>
            <a:off x="2937510" y="4795265"/>
            <a:ext cx="778510" cy="44450"/>
          </a:xfrm>
          <a:custGeom>
            <a:avLst/>
            <a:gdLst/>
            <a:ahLst/>
            <a:cxnLst/>
            <a:rect l="l" t="t" r="r" b="b"/>
            <a:pathLst>
              <a:path w="778510" h="44450">
                <a:moveTo>
                  <a:pt x="0" y="44196"/>
                </a:moveTo>
                <a:lnTo>
                  <a:pt x="778001" y="44196"/>
                </a:lnTo>
                <a:lnTo>
                  <a:pt x="778001" y="0"/>
                </a:lnTo>
                <a:lnTo>
                  <a:pt x="0" y="0"/>
                </a:lnTo>
                <a:lnTo>
                  <a:pt x="0" y="44196"/>
                </a:lnTo>
                <a:close/>
              </a:path>
            </a:pathLst>
          </a:custGeom>
          <a:solidFill>
            <a:srgbClr val="CFCFD1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31" name="object 47">
            <a:extLst>
              <a:ext uri="{FF2B5EF4-FFF2-40B4-BE49-F238E27FC236}">
                <a16:creationId xmlns:a16="http://schemas.microsoft.com/office/drawing/2014/main" id="{4A6FA46A-7A4C-AD64-3B48-248A974662A3}"/>
              </a:ext>
            </a:extLst>
          </p:cNvPr>
          <p:cNvSpPr/>
          <p:nvPr/>
        </p:nvSpPr>
        <p:spPr>
          <a:xfrm>
            <a:off x="3197351" y="4826127"/>
            <a:ext cx="258445" cy="0"/>
          </a:xfrm>
          <a:custGeom>
            <a:avLst/>
            <a:gdLst/>
            <a:ahLst/>
            <a:cxnLst/>
            <a:rect l="l" t="t" r="r" b="b"/>
            <a:pathLst>
              <a:path w="258445">
                <a:moveTo>
                  <a:pt x="0" y="0"/>
                </a:moveTo>
                <a:lnTo>
                  <a:pt x="258318" y="0"/>
                </a:lnTo>
              </a:path>
            </a:pathLst>
          </a:custGeom>
          <a:ln w="16001">
            <a:solidFill>
              <a:srgbClr val="EFEFEF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32" name="object 48">
            <a:extLst>
              <a:ext uri="{FF2B5EF4-FFF2-40B4-BE49-F238E27FC236}">
                <a16:creationId xmlns:a16="http://schemas.microsoft.com/office/drawing/2014/main" id="{50E59B85-1F44-B13F-673B-31A09CB002D2}"/>
              </a:ext>
            </a:extLst>
          </p:cNvPr>
          <p:cNvSpPr/>
          <p:nvPr/>
        </p:nvSpPr>
        <p:spPr>
          <a:xfrm>
            <a:off x="2937510" y="4839461"/>
            <a:ext cx="778510" cy="16510"/>
          </a:xfrm>
          <a:custGeom>
            <a:avLst/>
            <a:gdLst/>
            <a:ahLst/>
            <a:cxnLst/>
            <a:rect l="l" t="t" r="r" b="b"/>
            <a:pathLst>
              <a:path w="778510" h="16510">
                <a:moveTo>
                  <a:pt x="0" y="16001"/>
                </a:moveTo>
                <a:lnTo>
                  <a:pt x="778001" y="16001"/>
                </a:lnTo>
                <a:lnTo>
                  <a:pt x="778001" y="0"/>
                </a:lnTo>
                <a:lnTo>
                  <a:pt x="0" y="0"/>
                </a:lnTo>
                <a:lnTo>
                  <a:pt x="0" y="16001"/>
                </a:lnTo>
                <a:close/>
              </a:path>
            </a:pathLst>
          </a:custGeom>
          <a:solidFill>
            <a:srgbClr val="244047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33" name="object 49">
            <a:extLst>
              <a:ext uri="{FF2B5EF4-FFF2-40B4-BE49-F238E27FC236}">
                <a16:creationId xmlns:a16="http://schemas.microsoft.com/office/drawing/2014/main" id="{7AD05056-0D8C-F01B-E16D-13A60B0D714C}"/>
              </a:ext>
            </a:extLst>
          </p:cNvPr>
          <p:cNvSpPr/>
          <p:nvPr/>
        </p:nvSpPr>
        <p:spPr>
          <a:xfrm>
            <a:off x="2976372" y="4368546"/>
            <a:ext cx="436245" cy="426720"/>
          </a:xfrm>
          <a:custGeom>
            <a:avLst/>
            <a:gdLst/>
            <a:ahLst/>
            <a:cxnLst/>
            <a:rect l="l" t="t" r="r" b="b"/>
            <a:pathLst>
              <a:path w="436245" h="426720">
                <a:moveTo>
                  <a:pt x="435863" y="0"/>
                </a:moveTo>
                <a:lnTo>
                  <a:pt x="33146" y="0"/>
                </a:lnTo>
                <a:lnTo>
                  <a:pt x="20949" y="1986"/>
                </a:lnTo>
                <a:lnTo>
                  <a:pt x="10334" y="7604"/>
                </a:lnTo>
                <a:lnTo>
                  <a:pt x="2839" y="16341"/>
                </a:lnTo>
                <a:lnTo>
                  <a:pt x="0" y="27685"/>
                </a:lnTo>
                <a:lnTo>
                  <a:pt x="0" y="426719"/>
                </a:lnTo>
                <a:lnTo>
                  <a:pt x="193166" y="426719"/>
                </a:lnTo>
                <a:lnTo>
                  <a:pt x="209676" y="393445"/>
                </a:lnTo>
                <a:lnTo>
                  <a:pt x="33146" y="393445"/>
                </a:lnTo>
                <a:lnTo>
                  <a:pt x="33146" y="27685"/>
                </a:lnTo>
                <a:lnTo>
                  <a:pt x="419353" y="27685"/>
                </a:lnTo>
                <a:lnTo>
                  <a:pt x="435863" y="0"/>
                </a:lnTo>
                <a:close/>
              </a:path>
            </a:pathLst>
          </a:custGeom>
          <a:solidFill>
            <a:srgbClr val="7781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50">
            <a:extLst>
              <a:ext uri="{FF2B5EF4-FFF2-40B4-BE49-F238E27FC236}">
                <a16:creationId xmlns:a16="http://schemas.microsoft.com/office/drawing/2014/main" id="{F9508989-8986-BBE2-6862-1A8004010006}"/>
              </a:ext>
            </a:extLst>
          </p:cNvPr>
          <p:cNvSpPr/>
          <p:nvPr/>
        </p:nvSpPr>
        <p:spPr>
          <a:xfrm>
            <a:off x="3014979" y="4490465"/>
            <a:ext cx="325120" cy="272415"/>
          </a:xfrm>
          <a:custGeom>
            <a:avLst/>
            <a:gdLst/>
            <a:ahLst/>
            <a:cxnLst/>
            <a:rect l="l" t="t" r="r" b="b"/>
            <a:pathLst>
              <a:path w="325120" h="272414">
                <a:moveTo>
                  <a:pt x="324866" y="0"/>
                </a:moveTo>
                <a:lnTo>
                  <a:pt x="0" y="0"/>
                </a:lnTo>
                <a:lnTo>
                  <a:pt x="0" y="272033"/>
                </a:lnTo>
                <a:lnTo>
                  <a:pt x="170814" y="272033"/>
                </a:lnTo>
                <a:lnTo>
                  <a:pt x="175768" y="260603"/>
                </a:lnTo>
                <a:lnTo>
                  <a:pt x="11683" y="260603"/>
                </a:lnTo>
                <a:lnTo>
                  <a:pt x="11683" y="249046"/>
                </a:lnTo>
                <a:lnTo>
                  <a:pt x="182499" y="249046"/>
                </a:lnTo>
                <a:lnTo>
                  <a:pt x="192531" y="239267"/>
                </a:lnTo>
                <a:lnTo>
                  <a:pt x="11683" y="239267"/>
                </a:lnTo>
                <a:lnTo>
                  <a:pt x="11683" y="227837"/>
                </a:lnTo>
                <a:lnTo>
                  <a:pt x="192531" y="227837"/>
                </a:lnTo>
                <a:lnTo>
                  <a:pt x="204215" y="216280"/>
                </a:lnTo>
                <a:lnTo>
                  <a:pt x="11683" y="216280"/>
                </a:lnTo>
                <a:lnTo>
                  <a:pt x="11683" y="204850"/>
                </a:lnTo>
                <a:lnTo>
                  <a:pt x="209295" y="204850"/>
                </a:lnTo>
                <a:lnTo>
                  <a:pt x="214375" y="199897"/>
                </a:lnTo>
                <a:lnTo>
                  <a:pt x="11683" y="199897"/>
                </a:lnTo>
                <a:lnTo>
                  <a:pt x="11683" y="183514"/>
                </a:lnTo>
                <a:lnTo>
                  <a:pt x="220980" y="183514"/>
                </a:lnTo>
                <a:lnTo>
                  <a:pt x="228170" y="167131"/>
                </a:lnTo>
                <a:lnTo>
                  <a:pt x="21717" y="167131"/>
                </a:lnTo>
                <a:lnTo>
                  <a:pt x="21717" y="155701"/>
                </a:lnTo>
                <a:lnTo>
                  <a:pt x="236093" y="155701"/>
                </a:lnTo>
                <a:lnTo>
                  <a:pt x="247777" y="139318"/>
                </a:lnTo>
                <a:lnTo>
                  <a:pt x="21717" y="139318"/>
                </a:lnTo>
                <a:lnTo>
                  <a:pt x="21717" y="22986"/>
                </a:lnTo>
                <a:lnTo>
                  <a:pt x="314832" y="22986"/>
                </a:lnTo>
                <a:lnTo>
                  <a:pt x="324866" y="0"/>
                </a:lnTo>
                <a:close/>
              </a:path>
              <a:path w="325120" h="272414">
                <a:moveTo>
                  <a:pt x="231012" y="155701"/>
                </a:moveTo>
                <a:lnTo>
                  <a:pt x="187578" y="155701"/>
                </a:lnTo>
                <a:lnTo>
                  <a:pt x="187578" y="167131"/>
                </a:lnTo>
                <a:lnTo>
                  <a:pt x="228170" y="167131"/>
                </a:lnTo>
                <a:lnTo>
                  <a:pt x="231012" y="160654"/>
                </a:lnTo>
                <a:lnTo>
                  <a:pt x="231012" y="155701"/>
                </a:lnTo>
                <a:close/>
              </a:path>
              <a:path w="325120" h="272414">
                <a:moveTo>
                  <a:pt x="231012" y="22986"/>
                </a:moveTo>
                <a:lnTo>
                  <a:pt x="187578" y="22986"/>
                </a:lnTo>
                <a:lnTo>
                  <a:pt x="187578" y="139318"/>
                </a:lnTo>
                <a:lnTo>
                  <a:pt x="231012" y="139318"/>
                </a:lnTo>
                <a:lnTo>
                  <a:pt x="231012" y="22986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51">
            <a:extLst>
              <a:ext uri="{FF2B5EF4-FFF2-40B4-BE49-F238E27FC236}">
                <a16:creationId xmlns:a16="http://schemas.microsoft.com/office/drawing/2014/main" id="{817B0439-D539-E98F-83D4-90BA8399CE8D}"/>
              </a:ext>
            </a:extLst>
          </p:cNvPr>
          <p:cNvSpPr/>
          <p:nvPr/>
        </p:nvSpPr>
        <p:spPr>
          <a:xfrm>
            <a:off x="3036570" y="4513326"/>
            <a:ext cx="166370" cy="116839"/>
          </a:xfrm>
          <a:custGeom>
            <a:avLst/>
            <a:gdLst/>
            <a:ahLst/>
            <a:cxnLst/>
            <a:rect l="l" t="t" r="r" b="b"/>
            <a:pathLst>
              <a:path w="166369" h="116839">
                <a:moveTo>
                  <a:pt x="0" y="116586"/>
                </a:moveTo>
                <a:lnTo>
                  <a:pt x="166116" y="116586"/>
                </a:lnTo>
                <a:lnTo>
                  <a:pt x="166116" y="0"/>
                </a:lnTo>
                <a:lnTo>
                  <a:pt x="0" y="0"/>
                </a:lnTo>
                <a:lnTo>
                  <a:pt x="0" y="116586"/>
                </a:lnTo>
                <a:close/>
              </a:path>
            </a:pathLst>
          </a:custGeom>
          <a:solidFill>
            <a:srgbClr val="B6E7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52">
            <a:extLst>
              <a:ext uri="{FF2B5EF4-FFF2-40B4-BE49-F238E27FC236}">
                <a16:creationId xmlns:a16="http://schemas.microsoft.com/office/drawing/2014/main" id="{56FBE6F5-E8AA-B496-2CA5-D293B90A24BC}"/>
              </a:ext>
            </a:extLst>
          </p:cNvPr>
          <p:cNvSpPr/>
          <p:nvPr/>
        </p:nvSpPr>
        <p:spPr>
          <a:xfrm>
            <a:off x="3036570" y="4651629"/>
            <a:ext cx="166370" cy="0"/>
          </a:xfrm>
          <a:custGeom>
            <a:avLst/>
            <a:gdLst/>
            <a:ahLst/>
            <a:cxnLst/>
            <a:rect l="l" t="t" r="r" b="b"/>
            <a:pathLst>
              <a:path w="166369">
                <a:moveTo>
                  <a:pt x="0" y="0"/>
                </a:moveTo>
                <a:lnTo>
                  <a:pt x="166116" y="0"/>
                </a:lnTo>
              </a:path>
            </a:pathLst>
          </a:custGeom>
          <a:ln w="11429">
            <a:solidFill>
              <a:srgbClr val="9FABAC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37" name="object 53">
            <a:extLst>
              <a:ext uri="{FF2B5EF4-FFF2-40B4-BE49-F238E27FC236}">
                <a16:creationId xmlns:a16="http://schemas.microsoft.com/office/drawing/2014/main" id="{6ECF5D4C-D663-1468-ECC3-167A47B9D8F0}"/>
              </a:ext>
            </a:extLst>
          </p:cNvPr>
          <p:cNvSpPr/>
          <p:nvPr/>
        </p:nvSpPr>
        <p:spPr>
          <a:xfrm>
            <a:off x="3246120" y="4513326"/>
            <a:ext cx="83820" cy="116839"/>
          </a:xfrm>
          <a:custGeom>
            <a:avLst/>
            <a:gdLst/>
            <a:ahLst/>
            <a:cxnLst/>
            <a:rect l="l" t="t" r="r" b="b"/>
            <a:pathLst>
              <a:path w="83820" h="116839">
                <a:moveTo>
                  <a:pt x="83819" y="0"/>
                </a:moveTo>
                <a:lnTo>
                  <a:pt x="0" y="0"/>
                </a:lnTo>
                <a:lnTo>
                  <a:pt x="0" y="116586"/>
                </a:lnTo>
                <a:lnTo>
                  <a:pt x="16764" y="116586"/>
                </a:lnTo>
                <a:lnTo>
                  <a:pt x="83819" y="0"/>
                </a:lnTo>
                <a:close/>
              </a:path>
            </a:pathLst>
          </a:custGeom>
          <a:solidFill>
            <a:srgbClr val="FF9F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54">
            <a:extLst>
              <a:ext uri="{FF2B5EF4-FFF2-40B4-BE49-F238E27FC236}">
                <a16:creationId xmlns:a16="http://schemas.microsoft.com/office/drawing/2014/main" id="{65F4575F-7C26-4C2F-11E8-D320C83AA89A}"/>
              </a:ext>
            </a:extLst>
          </p:cNvPr>
          <p:cNvSpPr/>
          <p:nvPr/>
        </p:nvSpPr>
        <p:spPr>
          <a:xfrm>
            <a:off x="3246120" y="4645914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5333" y="0"/>
                </a:moveTo>
                <a:lnTo>
                  <a:pt x="0" y="0"/>
                </a:lnTo>
                <a:lnTo>
                  <a:pt x="0" y="5334"/>
                </a:lnTo>
                <a:lnTo>
                  <a:pt x="5333" y="0"/>
                </a:lnTo>
                <a:close/>
              </a:path>
            </a:pathLst>
          </a:custGeom>
          <a:solidFill>
            <a:srgbClr val="9FABAC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39" name="object 55">
            <a:extLst>
              <a:ext uri="{FF2B5EF4-FFF2-40B4-BE49-F238E27FC236}">
                <a16:creationId xmlns:a16="http://schemas.microsoft.com/office/drawing/2014/main" id="{AFA0E971-9F49-8710-1B21-AFE5F5EA148E}"/>
              </a:ext>
            </a:extLst>
          </p:cNvPr>
          <p:cNvSpPr/>
          <p:nvPr/>
        </p:nvSpPr>
        <p:spPr>
          <a:xfrm>
            <a:off x="3014472" y="4408170"/>
            <a:ext cx="375920" cy="82550"/>
          </a:xfrm>
          <a:custGeom>
            <a:avLst/>
            <a:gdLst/>
            <a:ahLst/>
            <a:cxnLst/>
            <a:rect l="l" t="t" r="r" b="b"/>
            <a:pathLst>
              <a:path w="375920" h="82550">
                <a:moveTo>
                  <a:pt x="375665" y="0"/>
                </a:moveTo>
                <a:lnTo>
                  <a:pt x="0" y="0"/>
                </a:lnTo>
                <a:lnTo>
                  <a:pt x="0" y="82295"/>
                </a:lnTo>
                <a:lnTo>
                  <a:pt x="325374" y="82295"/>
                </a:lnTo>
                <a:lnTo>
                  <a:pt x="375665" y="0"/>
                </a:lnTo>
                <a:close/>
              </a:path>
            </a:pathLst>
          </a:custGeom>
          <a:solidFill>
            <a:srgbClr val="FFDF8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56">
            <a:extLst>
              <a:ext uri="{FF2B5EF4-FFF2-40B4-BE49-F238E27FC236}">
                <a16:creationId xmlns:a16="http://schemas.microsoft.com/office/drawing/2014/main" id="{F302EF31-5492-8F4A-3A13-D219A86786C7}"/>
              </a:ext>
            </a:extLst>
          </p:cNvPr>
          <p:cNvSpPr/>
          <p:nvPr/>
        </p:nvSpPr>
        <p:spPr>
          <a:xfrm>
            <a:off x="3026664" y="4682109"/>
            <a:ext cx="209550" cy="0"/>
          </a:xfrm>
          <a:custGeom>
            <a:avLst/>
            <a:gdLst/>
            <a:ahLst/>
            <a:cxnLst/>
            <a:rect l="l" t="t" r="r" b="b"/>
            <a:pathLst>
              <a:path w="209550">
                <a:moveTo>
                  <a:pt x="0" y="0"/>
                </a:moveTo>
                <a:lnTo>
                  <a:pt x="209550" y="0"/>
                </a:lnTo>
              </a:path>
            </a:pathLst>
          </a:custGeom>
          <a:ln w="16002">
            <a:solidFill>
              <a:srgbClr val="87939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41" name="object 57">
            <a:extLst>
              <a:ext uri="{FF2B5EF4-FFF2-40B4-BE49-F238E27FC236}">
                <a16:creationId xmlns:a16="http://schemas.microsoft.com/office/drawing/2014/main" id="{3B238403-0040-2F2B-E1AE-C12146DA5A60}"/>
              </a:ext>
            </a:extLst>
          </p:cNvPr>
          <p:cNvSpPr/>
          <p:nvPr/>
        </p:nvSpPr>
        <p:spPr>
          <a:xfrm>
            <a:off x="3026664" y="4701159"/>
            <a:ext cx="198120" cy="0"/>
          </a:xfrm>
          <a:custGeom>
            <a:avLst/>
            <a:gdLst/>
            <a:ahLst/>
            <a:cxnLst/>
            <a:rect l="l" t="t" r="r" b="b"/>
            <a:pathLst>
              <a:path w="198119">
                <a:moveTo>
                  <a:pt x="0" y="0"/>
                </a:moveTo>
                <a:lnTo>
                  <a:pt x="198119" y="0"/>
                </a:lnTo>
              </a:path>
            </a:pathLst>
          </a:custGeom>
          <a:ln w="11430">
            <a:solidFill>
              <a:srgbClr val="9FABAC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42" name="object 58">
            <a:extLst>
              <a:ext uri="{FF2B5EF4-FFF2-40B4-BE49-F238E27FC236}">
                <a16:creationId xmlns:a16="http://schemas.microsoft.com/office/drawing/2014/main" id="{B5BCE8D1-2D29-A737-8F43-16B79FA38567}"/>
              </a:ext>
            </a:extLst>
          </p:cNvPr>
          <p:cNvSpPr/>
          <p:nvPr/>
        </p:nvSpPr>
        <p:spPr>
          <a:xfrm>
            <a:off x="3026664" y="4724019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0" y="0"/>
                </a:moveTo>
                <a:lnTo>
                  <a:pt x="180594" y="0"/>
                </a:lnTo>
              </a:path>
            </a:pathLst>
          </a:custGeom>
          <a:ln w="11429">
            <a:solidFill>
              <a:srgbClr val="9FABAC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43" name="object 59">
            <a:extLst>
              <a:ext uri="{FF2B5EF4-FFF2-40B4-BE49-F238E27FC236}">
                <a16:creationId xmlns:a16="http://schemas.microsoft.com/office/drawing/2014/main" id="{A0572585-EA08-C85C-7CB1-50AAC83AB4A5}"/>
              </a:ext>
            </a:extLst>
          </p:cNvPr>
          <p:cNvSpPr/>
          <p:nvPr/>
        </p:nvSpPr>
        <p:spPr>
          <a:xfrm>
            <a:off x="3026664" y="4745354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4">
                <a:moveTo>
                  <a:pt x="0" y="0"/>
                </a:moveTo>
                <a:lnTo>
                  <a:pt x="170687" y="0"/>
                </a:lnTo>
              </a:path>
            </a:pathLst>
          </a:custGeom>
          <a:ln w="11430">
            <a:solidFill>
              <a:srgbClr val="9FABAC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44" name="object 60">
            <a:extLst>
              <a:ext uri="{FF2B5EF4-FFF2-40B4-BE49-F238E27FC236}">
                <a16:creationId xmlns:a16="http://schemas.microsoft.com/office/drawing/2014/main" id="{7273D2B1-10B6-A637-50C5-EA4A9027265C}"/>
              </a:ext>
            </a:extLst>
          </p:cNvPr>
          <p:cNvSpPr/>
          <p:nvPr/>
        </p:nvSpPr>
        <p:spPr>
          <a:xfrm>
            <a:off x="3390138" y="4402454"/>
            <a:ext cx="258445" cy="0"/>
          </a:xfrm>
          <a:custGeom>
            <a:avLst/>
            <a:gdLst/>
            <a:ahLst/>
            <a:cxnLst/>
            <a:rect l="l" t="t" r="r" b="b"/>
            <a:pathLst>
              <a:path w="258445">
                <a:moveTo>
                  <a:pt x="0" y="0"/>
                </a:moveTo>
                <a:lnTo>
                  <a:pt x="258317" y="0"/>
                </a:lnTo>
              </a:path>
            </a:pathLst>
          </a:custGeom>
          <a:ln w="11430">
            <a:solidFill>
              <a:srgbClr val="CCA7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61">
            <a:extLst>
              <a:ext uri="{FF2B5EF4-FFF2-40B4-BE49-F238E27FC236}">
                <a16:creationId xmlns:a16="http://schemas.microsoft.com/office/drawing/2014/main" id="{C4E2CA8B-C7EC-E694-499B-029C04652635}"/>
              </a:ext>
            </a:extLst>
          </p:cNvPr>
          <p:cNvSpPr/>
          <p:nvPr/>
        </p:nvSpPr>
        <p:spPr>
          <a:xfrm>
            <a:off x="3010661" y="4490465"/>
            <a:ext cx="0" cy="272415"/>
          </a:xfrm>
          <a:custGeom>
            <a:avLst/>
            <a:gdLst/>
            <a:ahLst/>
            <a:cxnLst/>
            <a:rect l="l" t="t" r="r" b="b"/>
            <a:pathLst>
              <a:path h="272414">
                <a:moveTo>
                  <a:pt x="0" y="0"/>
                </a:moveTo>
                <a:lnTo>
                  <a:pt x="0" y="272034"/>
                </a:lnTo>
              </a:path>
            </a:pathLst>
          </a:custGeom>
          <a:ln w="3175">
            <a:solidFill>
              <a:srgbClr val="3DB3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62">
            <a:extLst>
              <a:ext uri="{FF2B5EF4-FFF2-40B4-BE49-F238E27FC236}">
                <a16:creationId xmlns:a16="http://schemas.microsoft.com/office/drawing/2014/main" id="{8EC63D98-70D9-02AB-2123-E6B75672FB2F}"/>
              </a:ext>
            </a:extLst>
          </p:cNvPr>
          <p:cNvSpPr/>
          <p:nvPr/>
        </p:nvSpPr>
        <p:spPr>
          <a:xfrm>
            <a:off x="3012185" y="4490465"/>
            <a:ext cx="0" cy="272415"/>
          </a:xfrm>
          <a:custGeom>
            <a:avLst/>
            <a:gdLst/>
            <a:ahLst/>
            <a:cxnLst/>
            <a:rect l="l" t="t" r="r" b="b"/>
            <a:pathLst>
              <a:path h="272414">
                <a:moveTo>
                  <a:pt x="0" y="0"/>
                </a:moveTo>
                <a:lnTo>
                  <a:pt x="0" y="272034"/>
                </a:lnTo>
              </a:path>
            </a:pathLst>
          </a:custGeom>
          <a:ln w="4572">
            <a:solidFill>
              <a:srgbClr val="C4C4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63">
            <a:extLst>
              <a:ext uri="{FF2B5EF4-FFF2-40B4-BE49-F238E27FC236}">
                <a16:creationId xmlns:a16="http://schemas.microsoft.com/office/drawing/2014/main" id="{6A3BE96C-0C51-5323-4761-791F06430171}"/>
              </a:ext>
            </a:extLst>
          </p:cNvPr>
          <p:cNvSpPr/>
          <p:nvPr/>
        </p:nvSpPr>
        <p:spPr>
          <a:xfrm>
            <a:off x="3009900" y="4408170"/>
            <a:ext cx="5080" cy="82550"/>
          </a:xfrm>
          <a:custGeom>
            <a:avLst/>
            <a:gdLst/>
            <a:ahLst/>
            <a:cxnLst/>
            <a:rect l="l" t="t" r="r" b="b"/>
            <a:pathLst>
              <a:path w="5080" h="82550">
                <a:moveTo>
                  <a:pt x="0" y="82549"/>
                </a:moveTo>
                <a:lnTo>
                  <a:pt x="5080" y="82549"/>
                </a:lnTo>
                <a:lnTo>
                  <a:pt x="5080" y="0"/>
                </a:lnTo>
                <a:lnTo>
                  <a:pt x="0" y="0"/>
                </a:lnTo>
                <a:lnTo>
                  <a:pt x="0" y="82549"/>
                </a:lnTo>
                <a:close/>
              </a:path>
            </a:pathLst>
          </a:custGeom>
          <a:solidFill>
            <a:srgbClr val="CCB1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64">
            <a:extLst>
              <a:ext uri="{FF2B5EF4-FFF2-40B4-BE49-F238E27FC236}">
                <a16:creationId xmlns:a16="http://schemas.microsoft.com/office/drawing/2014/main" id="{03C62F58-58C9-1D37-0425-BBAEDDE7F8EF}"/>
              </a:ext>
            </a:extLst>
          </p:cNvPr>
          <p:cNvSpPr/>
          <p:nvPr/>
        </p:nvSpPr>
        <p:spPr>
          <a:xfrm>
            <a:off x="3009900" y="4402454"/>
            <a:ext cx="383540" cy="0"/>
          </a:xfrm>
          <a:custGeom>
            <a:avLst/>
            <a:gdLst/>
            <a:ahLst/>
            <a:cxnLst/>
            <a:rect l="l" t="t" r="r" b="b"/>
            <a:pathLst>
              <a:path w="383539">
                <a:moveTo>
                  <a:pt x="0" y="0"/>
                </a:moveTo>
                <a:lnTo>
                  <a:pt x="383059" y="0"/>
                </a:lnTo>
              </a:path>
            </a:pathLst>
          </a:custGeom>
          <a:ln w="11430">
            <a:solidFill>
              <a:srgbClr val="CCB1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65">
            <a:extLst>
              <a:ext uri="{FF2B5EF4-FFF2-40B4-BE49-F238E27FC236}">
                <a16:creationId xmlns:a16="http://schemas.microsoft.com/office/drawing/2014/main" id="{77C6FD5D-5B62-D916-F7F9-0F3CF337C17F}"/>
              </a:ext>
            </a:extLst>
          </p:cNvPr>
          <p:cNvSpPr/>
          <p:nvPr/>
        </p:nvSpPr>
        <p:spPr>
          <a:xfrm>
            <a:off x="6944715" y="4369479"/>
            <a:ext cx="398145" cy="0"/>
          </a:xfrm>
          <a:custGeom>
            <a:avLst/>
            <a:gdLst/>
            <a:ahLst/>
            <a:cxnLst/>
            <a:rect l="l" t="t" r="r" b="b"/>
            <a:pathLst>
              <a:path w="398145">
                <a:moveTo>
                  <a:pt x="0" y="0"/>
                </a:moveTo>
                <a:lnTo>
                  <a:pt x="398099" y="0"/>
                </a:lnTo>
              </a:path>
            </a:pathLst>
          </a:custGeom>
          <a:ln w="10826">
            <a:solidFill>
              <a:srgbClr val="0033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66">
            <a:extLst>
              <a:ext uri="{FF2B5EF4-FFF2-40B4-BE49-F238E27FC236}">
                <a16:creationId xmlns:a16="http://schemas.microsoft.com/office/drawing/2014/main" id="{4C0F5DE7-1414-3BF3-0A7D-5B463089B491}"/>
              </a:ext>
            </a:extLst>
          </p:cNvPr>
          <p:cNvSpPr/>
          <p:nvPr/>
        </p:nvSpPr>
        <p:spPr>
          <a:xfrm>
            <a:off x="6809029" y="4139204"/>
            <a:ext cx="669925" cy="230504"/>
          </a:xfrm>
          <a:custGeom>
            <a:avLst/>
            <a:gdLst/>
            <a:ahLst/>
            <a:cxnLst/>
            <a:rect l="l" t="t" r="r" b="b"/>
            <a:pathLst>
              <a:path w="669925" h="230504">
                <a:moveTo>
                  <a:pt x="668433" y="36842"/>
                </a:moveTo>
                <a:lnTo>
                  <a:pt x="1340" y="36842"/>
                </a:lnTo>
                <a:lnTo>
                  <a:pt x="1340" y="39694"/>
                </a:lnTo>
                <a:lnTo>
                  <a:pt x="1718" y="41021"/>
                </a:lnTo>
                <a:lnTo>
                  <a:pt x="45047" y="204536"/>
                </a:lnTo>
                <a:lnTo>
                  <a:pt x="89702" y="229989"/>
                </a:lnTo>
                <a:lnTo>
                  <a:pt x="590415" y="229989"/>
                </a:lnTo>
                <a:lnTo>
                  <a:pt x="607554" y="229590"/>
                </a:lnTo>
                <a:lnTo>
                  <a:pt x="620103" y="226879"/>
                </a:lnTo>
                <a:lnTo>
                  <a:pt x="628784" y="219492"/>
                </a:lnTo>
                <a:lnTo>
                  <a:pt x="634116" y="205107"/>
                </a:lnTo>
                <a:lnTo>
                  <a:pt x="667946" y="41021"/>
                </a:lnTo>
                <a:lnTo>
                  <a:pt x="668132" y="40451"/>
                </a:lnTo>
                <a:lnTo>
                  <a:pt x="668155" y="39124"/>
                </a:lnTo>
                <a:lnTo>
                  <a:pt x="668433" y="36842"/>
                </a:lnTo>
                <a:close/>
              </a:path>
              <a:path w="669925" h="230504">
                <a:moveTo>
                  <a:pt x="668155" y="39124"/>
                </a:moveTo>
                <a:lnTo>
                  <a:pt x="668132" y="39316"/>
                </a:lnTo>
                <a:lnTo>
                  <a:pt x="668155" y="39124"/>
                </a:lnTo>
                <a:close/>
              </a:path>
              <a:path w="669925" h="230504">
                <a:moveTo>
                  <a:pt x="630505" y="0"/>
                </a:moveTo>
                <a:lnTo>
                  <a:pt x="31931" y="0"/>
                </a:lnTo>
                <a:lnTo>
                  <a:pt x="14779" y="3018"/>
                </a:lnTo>
                <a:lnTo>
                  <a:pt x="4307" y="11183"/>
                </a:lnTo>
                <a:lnTo>
                  <a:pt x="0" y="23157"/>
                </a:lnTo>
                <a:lnTo>
                  <a:pt x="1340" y="37605"/>
                </a:lnTo>
                <a:lnTo>
                  <a:pt x="1340" y="36842"/>
                </a:lnTo>
                <a:lnTo>
                  <a:pt x="668433" y="36842"/>
                </a:lnTo>
                <a:lnTo>
                  <a:pt x="668549" y="35893"/>
                </a:lnTo>
                <a:lnTo>
                  <a:pt x="1340" y="35893"/>
                </a:lnTo>
                <a:lnTo>
                  <a:pt x="1340" y="35515"/>
                </a:lnTo>
                <a:lnTo>
                  <a:pt x="1526" y="35137"/>
                </a:lnTo>
                <a:lnTo>
                  <a:pt x="1526" y="34752"/>
                </a:lnTo>
                <a:lnTo>
                  <a:pt x="668688" y="34752"/>
                </a:lnTo>
                <a:lnTo>
                  <a:pt x="668826" y="33618"/>
                </a:lnTo>
                <a:lnTo>
                  <a:pt x="1718" y="33618"/>
                </a:lnTo>
                <a:lnTo>
                  <a:pt x="1910" y="33233"/>
                </a:lnTo>
                <a:lnTo>
                  <a:pt x="2096" y="33047"/>
                </a:lnTo>
                <a:lnTo>
                  <a:pt x="2096" y="32669"/>
                </a:lnTo>
                <a:lnTo>
                  <a:pt x="668941" y="32669"/>
                </a:lnTo>
                <a:lnTo>
                  <a:pt x="669080" y="31528"/>
                </a:lnTo>
                <a:lnTo>
                  <a:pt x="2667" y="31528"/>
                </a:lnTo>
                <a:lnTo>
                  <a:pt x="2667" y="31336"/>
                </a:lnTo>
                <a:lnTo>
                  <a:pt x="2860" y="31150"/>
                </a:lnTo>
                <a:lnTo>
                  <a:pt x="2860" y="30958"/>
                </a:lnTo>
                <a:lnTo>
                  <a:pt x="669150" y="30958"/>
                </a:lnTo>
                <a:lnTo>
                  <a:pt x="669844" y="25260"/>
                </a:lnTo>
                <a:lnTo>
                  <a:pt x="668915" y="21459"/>
                </a:lnTo>
                <a:lnTo>
                  <a:pt x="12172" y="21459"/>
                </a:lnTo>
                <a:lnTo>
                  <a:pt x="12358" y="21273"/>
                </a:lnTo>
                <a:lnTo>
                  <a:pt x="668869" y="21273"/>
                </a:lnTo>
                <a:lnTo>
                  <a:pt x="668637" y="20324"/>
                </a:lnTo>
                <a:lnTo>
                  <a:pt x="14263" y="20324"/>
                </a:lnTo>
                <a:lnTo>
                  <a:pt x="14641" y="19940"/>
                </a:lnTo>
                <a:lnTo>
                  <a:pt x="668543" y="19940"/>
                </a:lnTo>
                <a:lnTo>
                  <a:pt x="668358" y="19184"/>
                </a:lnTo>
                <a:lnTo>
                  <a:pt x="16539" y="19183"/>
                </a:lnTo>
                <a:lnTo>
                  <a:pt x="16918" y="18991"/>
                </a:lnTo>
                <a:lnTo>
                  <a:pt x="668311" y="18991"/>
                </a:lnTo>
                <a:lnTo>
                  <a:pt x="668126" y="18235"/>
                </a:lnTo>
                <a:lnTo>
                  <a:pt x="19008" y="18235"/>
                </a:lnTo>
                <a:lnTo>
                  <a:pt x="19393" y="18043"/>
                </a:lnTo>
                <a:lnTo>
                  <a:pt x="668079" y="18043"/>
                </a:lnTo>
                <a:lnTo>
                  <a:pt x="667987" y="17664"/>
                </a:lnTo>
                <a:lnTo>
                  <a:pt x="21291" y="17664"/>
                </a:lnTo>
                <a:lnTo>
                  <a:pt x="21670" y="17472"/>
                </a:lnTo>
                <a:lnTo>
                  <a:pt x="22048" y="17472"/>
                </a:lnTo>
                <a:lnTo>
                  <a:pt x="22433" y="17286"/>
                </a:lnTo>
                <a:lnTo>
                  <a:pt x="667895" y="17286"/>
                </a:lnTo>
                <a:lnTo>
                  <a:pt x="667847" y="17094"/>
                </a:lnTo>
                <a:lnTo>
                  <a:pt x="23953" y="17094"/>
                </a:lnTo>
                <a:lnTo>
                  <a:pt x="24331" y="16902"/>
                </a:lnTo>
                <a:lnTo>
                  <a:pt x="24902" y="16902"/>
                </a:lnTo>
                <a:lnTo>
                  <a:pt x="25473" y="16716"/>
                </a:lnTo>
                <a:lnTo>
                  <a:pt x="26615" y="16716"/>
                </a:lnTo>
                <a:lnTo>
                  <a:pt x="27564" y="16523"/>
                </a:lnTo>
                <a:lnTo>
                  <a:pt x="667708" y="16524"/>
                </a:lnTo>
                <a:lnTo>
                  <a:pt x="666822" y="12901"/>
                </a:lnTo>
                <a:lnTo>
                  <a:pt x="656800" y="5152"/>
                </a:lnTo>
                <a:lnTo>
                  <a:pt x="643465" y="1142"/>
                </a:lnTo>
                <a:lnTo>
                  <a:pt x="630505" y="0"/>
                </a:lnTo>
                <a:close/>
              </a:path>
              <a:path w="669925" h="230504">
                <a:moveTo>
                  <a:pt x="668688" y="34752"/>
                </a:moveTo>
                <a:lnTo>
                  <a:pt x="1526" y="34752"/>
                </a:lnTo>
                <a:lnTo>
                  <a:pt x="1526" y="35137"/>
                </a:lnTo>
                <a:lnTo>
                  <a:pt x="1340" y="35515"/>
                </a:lnTo>
                <a:lnTo>
                  <a:pt x="1340" y="35893"/>
                </a:lnTo>
                <a:lnTo>
                  <a:pt x="668549" y="35893"/>
                </a:lnTo>
                <a:lnTo>
                  <a:pt x="668688" y="34752"/>
                </a:lnTo>
                <a:close/>
              </a:path>
              <a:path w="669925" h="230504">
                <a:moveTo>
                  <a:pt x="668941" y="32669"/>
                </a:moveTo>
                <a:lnTo>
                  <a:pt x="2096" y="32669"/>
                </a:lnTo>
                <a:lnTo>
                  <a:pt x="2096" y="33047"/>
                </a:lnTo>
                <a:lnTo>
                  <a:pt x="1910" y="33233"/>
                </a:lnTo>
                <a:lnTo>
                  <a:pt x="1718" y="33618"/>
                </a:lnTo>
                <a:lnTo>
                  <a:pt x="668826" y="33618"/>
                </a:lnTo>
                <a:lnTo>
                  <a:pt x="668941" y="32669"/>
                </a:lnTo>
                <a:close/>
              </a:path>
              <a:path w="669925" h="230504">
                <a:moveTo>
                  <a:pt x="669150" y="30958"/>
                </a:moveTo>
                <a:lnTo>
                  <a:pt x="2860" y="30958"/>
                </a:lnTo>
                <a:lnTo>
                  <a:pt x="2860" y="31150"/>
                </a:lnTo>
                <a:lnTo>
                  <a:pt x="2667" y="31336"/>
                </a:lnTo>
                <a:lnTo>
                  <a:pt x="2667" y="31528"/>
                </a:lnTo>
                <a:lnTo>
                  <a:pt x="669080" y="31528"/>
                </a:lnTo>
                <a:lnTo>
                  <a:pt x="669150" y="30958"/>
                </a:lnTo>
                <a:close/>
              </a:path>
              <a:path w="669925" h="230504">
                <a:moveTo>
                  <a:pt x="668869" y="21273"/>
                </a:moveTo>
                <a:lnTo>
                  <a:pt x="12358" y="21273"/>
                </a:lnTo>
                <a:lnTo>
                  <a:pt x="12172" y="21459"/>
                </a:lnTo>
                <a:lnTo>
                  <a:pt x="668915" y="21459"/>
                </a:lnTo>
                <a:lnTo>
                  <a:pt x="668869" y="21273"/>
                </a:lnTo>
                <a:close/>
              </a:path>
              <a:path w="669925" h="230504">
                <a:moveTo>
                  <a:pt x="668543" y="19940"/>
                </a:moveTo>
                <a:lnTo>
                  <a:pt x="14641" y="19940"/>
                </a:lnTo>
                <a:lnTo>
                  <a:pt x="14263" y="20324"/>
                </a:lnTo>
                <a:lnTo>
                  <a:pt x="668637" y="20324"/>
                </a:lnTo>
                <a:lnTo>
                  <a:pt x="668543" y="19940"/>
                </a:lnTo>
                <a:close/>
              </a:path>
              <a:path w="669925" h="230504">
                <a:moveTo>
                  <a:pt x="668311" y="18991"/>
                </a:moveTo>
                <a:lnTo>
                  <a:pt x="16918" y="18991"/>
                </a:lnTo>
                <a:lnTo>
                  <a:pt x="16539" y="19183"/>
                </a:lnTo>
                <a:lnTo>
                  <a:pt x="668358" y="19184"/>
                </a:lnTo>
                <a:lnTo>
                  <a:pt x="668311" y="18991"/>
                </a:lnTo>
                <a:close/>
              </a:path>
              <a:path w="669925" h="230504">
                <a:moveTo>
                  <a:pt x="668079" y="18043"/>
                </a:moveTo>
                <a:lnTo>
                  <a:pt x="19393" y="18043"/>
                </a:lnTo>
                <a:lnTo>
                  <a:pt x="19008" y="18235"/>
                </a:lnTo>
                <a:lnTo>
                  <a:pt x="668126" y="18235"/>
                </a:lnTo>
                <a:lnTo>
                  <a:pt x="668079" y="18043"/>
                </a:lnTo>
                <a:close/>
              </a:path>
              <a:path w="669925" h="230504">
                <a:moveTo>
                  <a:pt x="667895" y="17286"/>
                </a:moveTo>
                <a:lnTo>
                  <a:pt x="22433" y="17286"/>
                </a:lnTo>
                <a:lnTo>
                  <a:pt x="22048" y="17472"/>
                </a:lnTo>
                <a:lnTo>
                  <a:pt x="21670" y="17472"/>
                </a:lnTo>
                <a:lnTo>
                  <a:pt x="21291" y="17664"/>
                </a:lnTo>
                <a:lnTo>
                  <a:pt x="667987" y="17664"/>
                </a:lnTo>
                <a:lnTo>
                  <a:pt x="667895" y="17286"/>
                </a:lnTo>
                <a:close/>
              </a:path>
              <a:path w="669925" h="230504">
                <a:moveTo>
                  <a:pt x="667708" y="16524"/>
                </a:moveTo>
                <a:lnTo>
                  <a:pt x="27564" y="16523"/>
                </a:lnTo>
                <a:lnTo>
                  <a:pt x="26615" y="16716"/>
                </a:lnTo>
                <a:lnTo>
                  <a:pt x="25473" y="16716"/>
                </a:lnTo>
                <a:lnTo>
                  <a:pt x="24902" y="16902"/>
                </a:lnTo>
                <a:lnTo>
                  <a:pt x="24331" y="16902"/>
                </a:lnTo>
                <a:lnTo>
                  <a:pt x="23953" y="17094"/>
                </a:lnTo>
                <a:lnTo>
                  <a:pt x="667847" y="17094"/>
                </a:lnTo>
                <a:lnTo>
                  <a:pt x="667708" y="16524"/>
                </a:lnTo>
                <a:close/>
              </a:path>
            </a:pathLst>
          </a:custGeom>
          <a:solidFill>
            <a:srgbClr val="3448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67">
            <a:extLst>
              <a:ext uri="{FF2B5EF4-FFF2-40B4-BE49-F238E27FC236}">
                <a16:creationId xmlns:a16="http://schemas.microsoft.com/office/drawing/2014/main" id="{B8284C33-A8F4-A133-3C2E-F0EDD6B7C226}"/>
              </a:ext>
            </a:extLst>
          </p:cNvPr>
          <p:cNvSpPr/>
          <p:nvPr/>
        </p:nvSpPr>
        <p:spPr>
          <a:xfrm>
            <a:off x="6808849" y="4139204"/>
            <a:ext cx="670560" cy="39370"/>
          </a:xfrm>
          <a:custGeom>
            <a:avLst/>
            <a:gdLst/>
            <a:ahLst/>
            <a:cxnLst/>
            <a:rect l="l" t="t" r="r" b="b"/>
            <a:pathLst>
              <a:path w="670559" h="39370">
                <a:moveTo>
                  <a:pt x="667791" y="16524"/>
                </a:moveTo>
                <a:lnTo>
                  <a:pt x="640567" y="16524"/>
                </a:lnTo>
                <a:lnTo>
                  <a:pt x="649953" y="18613"/>
                </a:lnTo>
                <a:lnTo>
                  <a:pt x="658360" y="23978"/>
                </a:lnTo>
                <a:lnTo>
                  <a:pt x="664806" y="31266"/>
                </a:lnTo>
                <a:lnTo>
                  <a:pt x="668311" y="39124"/>
                </a:lnTo>
                <a:lnTo>
                  <a:pt x="668311" y="39316"/>
                </a:lnTo>
                <a:lnTo>
                  <a:pt x="670024" y="25260"/>
                </a:lnTo>
                <a:lnTo>
                  <a:pt x="670024" y="24497"/>
                </a:lnTo>
                <a:lnTo>
                  <a:pt x="670151" y="23978"/>
                </a:lnTo>
                <a:lnTo>
                  <a:pt x="670113" y="22721"/>
                </a:lnTo>
                <a:lnTo>
                  <a:pt x="667791" y="16524"/>
                </a:lnTo>
                <a:close/>
              </a:path>
              <a:path w="670559" h="39370">
                <a:moveTo>
                  <a:pt x="630685" y="0"/>
                </a:moveTo>
                <a:lnTo>
                  <a:pt x="32111" y="0"/>
                </a:lnTo>
                <a:lnTo>
                  <a:pt x="0" y="26779"/>
                </a:lnTo>
                <a:lnTo>
                  <a:pt x="112" y="31266"/>
                </a:lnTo>
                <a:lnTo>
                  <a:pt x="378" y="33804"/>
                </a:lnTo>
                <a:lnTo>
                  <a:pt x="1519" y="37605"/>
                </a:lnTo>
                <a:lnTo>
                  <a:pt x="3879" y="29424"/>
                </a:lnTo>
                <a:lnTo>
                  <a:pt x="10282" y="22721"/>
                </a:lnTo>
                <a:lnTo>
                  <a:pt x="19287" y="18189"/>
                </a:lnTo>
                <a:lnTo>
                  <a:pt x="29449" y="16523"/>
                </a:lnTo>
                <a:lnTo>
                  <a:pt x="667791" y="16524"/>
                </a:lnTo>
                <a:lnTo>
                  <a:pt x="666014" y="11778"/>
                </a:lnTo>
                <a:lnTo>
                  <a:pt x="655866" y="4725"/>
                </a:lnTo>
                <a:lnTo>
                  <a:pt x="643008" y="1054"/>
                </a:lnTo>
                <a:lnTo>
                  <a:pt x="630685" y="0"/>
                </a:lnTo>
                <a:close/>
              </a:path>
            </a:pathLst>
          </a:custGeom>
          <a:solidFill>
            <a:srgbClr val="1A23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68">
            <a:extLst>
              <a:ext uri="{FF2B5EF4-FFF2-40B4-BE49-F238E27FC236}">
                <a16:creationId xmlns:a16="http://schemas.microsoft.com/office/drawing/2014/main" id="{E003E556-5AB4-44F3-1129-7DB1D0470299}"/>
              </a:ext>
            </a:extLst>
          </p:cNvPr>
          <p:cNvSpPr/>
          <p:nvPr/>
        </p:nvSpPr>
        <p:spPr>
          <a:xfrm>
            <a:off x="6840774" y="4166554"/>
            <a:ext cx="609600" cy="191135"/>
          </a:xfrm>
          <a:custGeom>
            <a:avLst/>
            <a:gdLst/>
            <a:ahLst/>
            <a:cxnLst/>
            <a:rect l="l" t="t" r="r" b="b"/>
            <a:pathLst>
              <a:path w="609600" h="191135">
                <a:moveTo>
                  <a:pt x="243417" y="378"/>
                </a:moveTo>
                <a:lnTo>
                  <a:pt x="0" y="756"/>
                </a:lnTo>
                <a:lnTo>
                  <a:pt x="38191" y="190672"/>
                </a:lnTo>
                <a:lnTo>
                  <a:pt x="109071" y="190480"/>
                </a:lnTo>
                <a:lnTo>
                  <a:pt x="243417" y="378"/>
                </a:lnTo>
                <a:close/>
              </a:path>
              <a:path w="609600" h="191135">
                <a:moveTo>
                  <a:pt x="435720" y="192"/>
                </a:moveTo>
                <a:lnTo>
                  <a:pt x="371875" y="378"/>
                </a:lnTo>
                <a:lnTo>
                  <a:pt x="198953" y="190480"/>
                </a:lnTo>
                <a:lnTo>
                  <a:pt x="268313" y="190480"/>
                </a:lnTo>
                <a:lnTo>
                  <a:pt x="435720" y="192"/>
                </a:lnTo>
                <a:close/>
              </a:path>
              <a:path w="609600" h="191135">
                <a:moveTo>
                  <a:pt x="609405" y="0"/>
                </a:moveTo>
                <a:lnTo>
                  <a:pt x="497102" y="192"/>
                </a:lnTo>
                <a:lnTo>
                  <a:pt x="286174" y="190480"/>
                </a:lnTo>
                <a:lnTo>
                  <a:pt x="576531" y="190480"/>
                </a:lnTo>
                <a:lnTo>
                  <a:pt x="609405" y="0"/>
                </a:lnTo>
                <a:close/>
              </a:path>
            </a:pathLst>
          </a:custGeom>
          <a:solidFill>
            <a:srgbClr val="D5DB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69">
            <a:extLst>
              <a:ext uri="{FF2B5EF4-FFF2-40B4-BE49-F238E27FC236}">
                <a16:creationId xmlns:a16="http://schemas.microsoft.com/office/drawing/2014/main" id="{F4F9CADF-54E0-D84A-CADF-84D7120C8DC9}"/>
              </a:ext>
            </a:extLst>
          </p:cNvPr>
          <p:cNvSpPr/>
          <p:nvPr/>
        </p:nvSpPr>
        <p:spPr>
          <a:xfrm>
            <a:off x="6854076" y="4374892"/>
            <a:ext cx="582930" cy="336550"/>
          </a:xfrm>
          <a:custGeom>
            <a:avLst/>
            <a:gdLst/>
            <a:ahLst/>
            <a:cxnLst/>
            <a:rect l="l" t="t" r="r" b="b"/>
            <a:pathLst>
              <a:path w="582929" h="336550">
                <a:moveTo>
                  <a:pt x="575389" y="0"/>
                </a:moveTo>
                <a:lnTo>
                  <a:pt x="7599" y="0"/>
                </a:lnTo>
                <a:lnTo>
                  <a:pt x="0" y="7403"/>
                </a:lnTo>
                <a:lnTo>
                  <a:pt x="0" y="328550"/>
                </a:lnTo>
                <a:lnTo>
                  <a:pt x="7600" y="335953"/>
                </a:lnTo>
                <a:lnTo>
                  <a:pt x="575389" y="335953"/>
                </a:lnTo>
                <a:lnTo>
                  <a:pt x="582803" y="328550"/>
                </a:lnTo>
                <a:lnTo>
                  <a:pt x="582803" y="7403"/>
                </a:lnTo>
                <a:lnTo>
                  <a:pt x="575389" y="0"/>
                </a:lnTo>
                <a:close/>
              </a:path>
            </a:pathLst>
          </a:custGeom>
          <a:solidFill>
            <a:srgbClr val="EBEF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70">
            <a:extLst>
              <a:ext uri="{FF2B5EF4-FFF2-40B4-BE49-F238E27FC236}">
                <a16:creationId xmlns:a16="http://schemas.microsoft.com/office/drawing/2014/main" id="{42551442-6AF4-F5C6-0850-DCF7930A1872}"/>
              </a:ext>
            </a:extLst>
          </p:cNvPr>
          <p:cNvSpPr/>
          <p:nvPr/>
        </p:nvSpPr>
        <p:spPr>
          <a:xfrm>
            <a:off x="7067658" y="4649130"/>
            <a:ext cx="156210" cy="0"/>
          </a:xfrm>
          <a:custGeom>
            <a:avLst/>
            <a:gdLst/>
            <a:ahLst/>
            <a:cxnLst/>
            <a:rect l="l" t="t" r="r" b="b"/>
            <a:pathLst>
              <a:path w="156209">
                <a:moveTo>
                  <a:pt x="0" y="0"/>
                </a:moveTo>
                <a:lnTo>
                  <a:pt x="155631" y="0"/>
                </a:lnTo>
              </a:path>
            </a:pathLst>
          </a:custGeom>
          <a:ln w="81280">
            <a:solidFill>
              <a:srgbClr val="003333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55" name="object 71">
            <a:extLst>
              <a:ext uri="{FF2B5EF4-FFF2-40B4-BE49-F238E27FC236}">
                <a16:creationId xmlns:a16="http://schemas.microsoft.com/office/drawing/2014/main" id="{09CA4649-6D73-8547-2333-E3822909F8C8}"/>
              </a:ext>
            </a:extLst>
          </p:cNvPr>
          <p:cNvSpPr/>
          <p:nvPr/>
        </p:nvSpPr>
        <p:spPr>
          <a:xfrm>
            <a:off x="6882955" y="4403190"/>
            <a:ext cx="525145" cy="191135"/>
          </a:xfrm>
          <a:custGeom>
            <a:avLst/>
            <a:gdLst/>
            <a:ahLst/>
            <a:cxnLst/>
            <a:rect l="l" t="t" r="r" b="b"/>
            <a:pathLst>
              <a:path w="525145" h="191135">
                <a:moveTo>
                  <a:pt x="0" y="190672"/>
                </a:moveTo>
                <a:lnTo>
                  <a:pt x="525038" y="190673"/>
                </a:lnTo>
                <a:lnTo>
                  <a:pt x="525038" y="0"/>
                </a:lnTo>
                <a:lnTo>
                  <a:pt x="0" y="0"/>
                </a:lnTo>
                <a:lnTo>
                  <a:pt x="0" y="190672"/>
                </a:lnTo>
                <a:close/>
              </a:path>
            </a:pathLst>
          </a:custGeom>
          <a:solidFill>
            <a:srgbClr val="A4A8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72">
            <a:extLst>
              <a:ext uri="{FF2B5EF4-FFF2-40B4-BE49-F238E27FC236}">
                <a16:creationId xmlns:a16="http://schemas.microsoft.com/office/drawing/2014/main" id="{7E01D513-35C4-712D-2F6F-355476F2F97D}"/>
              </a:ext>
            </a:extLst>
          </p:cNvPr>
          <p:cNvSpPr/>
          <p:nvPr/>
        </p:nvSpPr>
        <p:spPr>
          <a:xfrm>
            <a:off x="7078305" y="4614752"/>
            <a:ext cx="130542" cy="702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57" name="object 73">
            <a:extLst>
              <a:ext uri="{FF2B5EF4-FFF2-40B4-BE49-F238E27FC236}">
                <a16:creationId xmlns:a16="http://schemas.microsoft.com/office/drawing/2014/main" id="{EFE0150E-A0AB-DB4D-35CA-0CF052CBE56E}"/>
              </a:ext>
            </a:extLst>
          </p:cNvPr>
          <p:cNvSpPr/>
          <p:nvPr/>
        </p:nvSpPr>
        <p:spPr>
          <a:xfrm>
            <a:off x="7084191" y="4166743"/>
            <a:ext cx="128905" cy="0"/>
          </a:xfrm>
          <a:custGeom>
            <a:avLst/>
            <a:gdLst/>
            <a:ahLst/>
            <a:cxnLst/>
            <a:rect l="l" t="t" r="r" b="b"/>
            <a:pathLst>
              <a:path w="128904">
                <a:moveTo>
                  <a:pt x="0" y="0"/>
                </a:moveTo>
                <a:lnTo>
                  <a:pt x="128644" y="0"/>
                </a:lnTo>
              </a:path>
            </a:pathLst>
          </a:custGeom>
          <a:ln w="3175">
            <a:solidFill>
              <a:srgbClr val="9AA3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74">
            <a:extLst>
              <a:ext uri="{FF2B5EF4-FFF2-40B4-BE49-F238E27FC236}">
                <a16:creationId xmlns:a16="http://schemas.microsoft.com/office/drawing/2014/main" id="{CA99AF41-F2EE-3146-7B76-08B45C62F2EC}"/>
              </a:ext>
            </a:extLst>
          </p:cNvPr>
          <p:cNvSpPr/>
          <p:nvPr/>
        </p:nvSpPr>
        <p:spPr>
          <a:xfrm>
            <a:off x="6949846" y="4166932"/>
            <a:ext cx="262890" cy="190500"/>
          </a:xfrm>
          <a:custGeom>
            <a:avLst/>
            <a:gdLst/>
            <a:ahLst/>
            <a:cxnLst/>
            <a:rect l="l" t="t" r="r" b="b"/>
            <a:pathLst>
              <a:path w="262890" h="190500">
                <a:moveTo>
                  <a:pt x="262804" y="0"/>
                </a:moveTo>
                <a:lnTo>
                  <a:pt x="134345" y="0"/>
                </a:lnTo>
                <a:lnTo>
                  <a:pt x="0" y="190102"/>
                </a:lnTo>
                <a:lnTo>
                  <a:pt x="89882" y="190102"/>
                </a:lnTo>
                <a:lnTo>
                  <a:pt x="262804" y="0"/>
                </a:lnTo>
                <a:close/>
              </a:path>
            </a:pathLst>
          </a:custGeom>
          <a:solidFill>
            <a:srgbClr val="EBEC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75">
            <a:extLst>
              <a:ext uri="{FF2B5EF4-FFF2-40B4-BE49-F238E27FC236}">
                <a16:creationId xmlns:a16="http://schemas.microsoft.com/office/drawing/2014/main" id="{5BC8835D-C0DF-1149-7E03-604603F6ED3E}"/>
              </a:ext>
            </a:extLst>
          </p:cNvPr>
          <p:cNvSpPr/>
          <p:nvPr/>
        </p:nvSpPr>
        <p:spPr>
          <a:xfrm>
            <a:off x="7109088" y="4166746"/>
            <a:ext cx="229235" cy="190500"/>
          </a:xfrm>
          <a:custGeom>
            <a:avLst/>
            <a:gdLst/>
            <a:ahLst/>
            <a:cxnLst/>
            <a:rect l="l" t="t" r="r" b="b"/>
            <a:pathLst>
              <a:path w="229234" h="190500">
                <a:moveTo>
                  <a:pt x="228788" y="0"/>
                </a:moveTo>
                <a:lnTo>
                  <a:pt x="167406" y="0"/>
                </a:lnTo>
                <a:lnTo>
                  <a:pt x="0" y="190288"/>
                </a:lnTo>
                <a:lnTo>
                  <a:pt x="17861" y="190288"/>
                </a:lnTo>
                <a:lnTo>
                  <a:pt x="228788" y="0"/>
                </a:lnTo>
                <a:close/>
              </a:path>
            </a:pathLst>
          </a:custGeom>
          <a:solidFill>
            <a:srgbClr val="EBEC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76">
            <a:extLst>
              <a:ext uri="{FF2B5EF4-FFF2-40B4-BE49-F238E27FC236}">
                <a16:creationId xmlns:a16="http://schemas.microsoft.com/office/drawing/2014/main" id="{6DFAE123-A1D8-BEF2-5175-D5A2B45C55E1}"/>
              </a:ext>
            </a:extLst>
          </p:cNvPr>
          <p:cNvSpPr/>
          <p:nvPr/>
        </p:nvSpPr>
        <p:spPr>
          <a:xfrm>
            <a:off x="6891696" y="4414580"/>
            <a:ext cx="29845" cy="33020"/>
          </a:xfrm>
          <a:custGeom>
            <a:avLst/>
            <a:gdLst/>
            <a:ahLst/>
            <a:cxnLst/>
            <a:rect l="l" t="t" r="r" b="b"/>
            <a:pathLst>
              <a:path w="29845" h="33020">
                <a:moveTo>
                  <a:pt x="28507" y="0"/>
                </a:moveTo>
                <a:lnTo>
                  <a:pt x="1333" y="0"/>
                </a:lnTo>
                <a:lnTo>
                  <a:pt x="0" y="1519"/>
                </a:lnTo>
                <a:lnTo>
                  <a:pt x="0" y="31336"/>
                </a:lnTo>
                <a:lnTo>
                  <a:pt x="1334" y="32855"/>
                </a:lnTo>
                <a:lnTo>
                  <a:pt x="28507" y="32855"/>
                </a:lnTo>
                <a:lnTo>
                  <a:pt x="29642" y="31336"/>
                </a:lnTo>
                <a:lnTo>
                  <a:pt x="29642" y="1519"/>
                </a:lnTo>
                <a:lnTo>
                  <a:pt x="28507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77">
            <a:extLst>
              <a:ext uri="{FF2B5EF4-FFF2-40B4-BE49-F238E27FC236}">
                <a16:creationId xmlns:a16="http://schemas.microsoft.com/office/drawing/2014/main" id="{2C92D136-41BF-38FC-B9D0-8F8CB1F2C6B0}"/>
              </a:ext>
            </a:extLst>
          </p:cNvPr>
          <p:cNvSpPr/>
          <p:nvPr/>
        </p:nvSpPr>
        <p:spPr>
          <a:xfrm>
            <a:off x="6931221" y="4414580"/>
            <a:ext cx="29845" cy="33020"/>
          </a:xfrm>
          <a:custGeom>
            <a:avLst/>
            <a:gdLst/>
            <a:ahLst/>
            <a:cxnLst/>
            <a:rect l="l" t="t" r="r" b="b"/>
            <a:pathLst>
              <a:path w="29845" h="33020">
                <a:moveTo>
                  <a:pt x="28507" y="0"/>
                </a:moveTo>
                <a:lnTo>
                  <a:pt x="1333" y="0"/>
                </a:lnTo>
                <a:lnTo>
                  <a:pt x="0" y="1519"/>
                </a:lnTo>
                <a:lnTo>
                  <a:pt x="0" y="31336"/>
                </a:lnTo>
                <a:lnTo>
                  <a:pt x="1334" y="32855"/>
                </a:lnTo>
                <a:lnTo>
                  <a:pt x="28507" y="32855"/>
                </a:lnTo>
                <a:lnTo>
                  <a:pt x="29642" y="31336"/>
                </a:lnTo>
                <a:lnTo>
                  <a:pt x="29642" y="1519"/>
                </a:lnTo>
                <a:lnTo>
                  <a:pt x="28507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78">
            <a:extLst>
              <a:ext uri="{FF2B5EF4-FFF2-40B4-BE49-F238E27FC236}">
                <a16:creationId xmlns:a16="http://schemas.microsoft.com/office/drawing/2014/main" id="{349EFE5F-9B7A-434E-07BF-ABD9C8BAAC23}"/>
              </a:ext>
            </a:extLst>
          </p:cNvPr>
          <p:cNvSpPr/>
          <p:nvPr/>
        </p:nvSpPr>
        <p:spPr>
          <a:xfrm>
            <a:off x="6970939" y="4414580"/>
            <a:ext cx="29845" cy="33020"/>
          </a:xfrm>
          <a:custGeom>
            <a:avLst/>
            <a:gdLst/>
            <a:ahLst/>
            <a:cxnLst/>
            <a:rect l="l" t="t" r="r" b="b"/>
            <a:pathLst>
              <a:path w="29845" h="33020">
                <a:moveTo>
                  <a:pt x="28314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336"/>
                </a:lnTo>
                <a:lnTo>
                  <a:pt x="1141" y="32855"/>
                </a:lnTo>
                <a:lnTo>
                  <a:pt x="28314" y="32855"/>
                </a:lnTo>
                <a:lnTo>
                  <a:pt x="29642" y="31336"/>
                </a:lnTo>
                <a:lnTo>
                  <a:pt x="29642" y="1519"/>
                </a:lnTo>
                <a:lnTo>
                  <a:pt x="2831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79">
            <a:extLst>
              <a:ext uri="{FF2B5EF4-FFF2-40B4-BE49-F238E27FC236}">
                <a16:creationId xmlns:a16="http://schemas.microsoft.com/office/drawing/2014/main" id="{23DFFD8C-952E-B96C-1193-E5584D5C35AD}"/>
              </a:ext>
            </a:extLst>
          </p:cNvPr>
          <p:cNvSpPr/>
          <p:nvPr/>
        </p:nvSpPr>
        <p:spPr>
          <a:xfrm>
            <a:off x="7010465" y="4414580"/>
            <a:ext cx="29845" cy="33020"/>
          </a:xfrm>
          <a:custGeom>
            <a:avLst/>
            <a:gdLst/>
            <a:ahLst/>
            <a:cxnLst/>
            <a:rect l="l" t="t" r="r" b="b"/>
            <a:pathLst>
              <a:path w="29845" h="33020">
                <a:moveTo>
                  <a:pt x="28500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336"/>
                </a:lnTo>
                <a:lnTo>
                  <a:pt x="1141" y="32855"/>
                </a:lnTo>
                <a:lnTo>
                  <a:pt x="28500" y="32855"/>
                </a:lnTo>
                <a:lnTo>
                  <a:pt x="29642" y="31336"/>
                </a:lnTo>
                <a:lnTo>
                  <a:pt x="29642" y="1519"/>
                </a:lnTo>
                <a:lnTo>
                  <a:pt x="285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80">
            <a:extLst>
              <a:ext uri="{FF2B5EF4-FFF2-40B4-BE49-F238E27FC236}">
                <a16:creationId xmlns:a16="http://schemas.microsoft.com/office/drawing/2014/main" id="{9E892CDC-71F0-C5AF-31D7-EB98FC6DA420}"/>
              </a:ext>
            </a:extLst>
          </p:cNvPr>
          <p:cNvSpPr/>
          <p:nvPr/>
        </p:nvSpPr>
        <p:spPr>
          <a:xfrm>
            <a:off x="7049989" y="4414580"/>
            <a:ext cx="29845" cy="33020"/>
          </a:xfrm>
          <a:custGeom>
            <a:avLst/>
            <a:gdLst/>
            <a:ahLst/>
            <a:cxnLst/>
            <a:rect l="l" t="t" r="r" b="b"/>
            <a:pathLst>
              <a:path w="29845" h="33020">
                <a:moveTo>
                  <a:pt x="28500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336"/>
                </a:lnTo>
                <a:lnTo>
                  <a:pt x="1141" y="32855"/>
                </a:lnTo>
                <a:lnTo>
                  <a:pt x="28500" y="32855"/>
                </a:lnTo>
                <a:lnTo>
                  <a:pt x="29642" y="31336"/>
                </a:lnTo>
                <a:lnTo>
                  <a:pt x="29642" y="1519"/>
                </a:lnTo>
                <a:lnTo>
                  <a:pt x="285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81">
            <a:extLst>
              <a:ext uri="{FF2B5EF4-FFF2-40B4-BE49-F238E27FC236}">
                <a16:creationId xmlns:a16="http://schemas.microsoft.com/office/drawing/2014/main" id="{7B1A74C8-D992-EFA5-3B7E-CF8AE27AE394}"/>
              </a:ext>
            </a:extLst>
          </p:cNvPr>
          <p:cNvSpPr/>
          <p:nvPr/>
        </p:nvSpPr>
        <p:spPr>
          <a:xfrm>
            <a:off x="7089515" y="4414580"/>
            <a:ext cx="29845" cy="33020"/>
          </a:xfrm>
          <a:custGeom>
            <a:avLst/>
            <a:gdLst/>
            <a:ahLst/>
            <a:cxnLst/>
            <a:rect l="l" t="t" r="r" b="b"/>
            <a:pathLst>
              <a:path w="29845" h="33020">
                <a:moveTo>
                  <a:pt x="28500" y="0"/>
                </a:moveTo>
                <a:lnTo>
                  <a:pt x="1327" y="0"/>
                </a:lnTo>
                <a:lnTo>
                  <a:pt x="0" y="1519"/>
                </a:lnTo>
                <a:lnTo>
                  <a:pt x="0" y="31336"/>
                </a:lnTo>
                <a:lnTo>
                  <a:pt x="1327" y="32855"/>
                </a:lnTo>
                <a:lnTo>
                  <a:pt x="28500" y="32855"/>
                </a:lnTo>
                <a:lnTo>
                  <a:pt x="29642" y="31336"/>
                </a:lnTo>
                <a:lnTo>
                  <a:pt x="29642" y="1519"/>
                </a:lnTo>
                <a:lnTo>
                  <a:pt x="285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82">
            <a:extLst>
              <a:ext uri="{FF2B5EF4-FFF2-40B4-BE49-F238E27FC236}">
                <a16:creationId xmlns:a16="http://schemas.microsoft.com/office/drawing/2014/main" id="{F4C639BA-9467-23F0-53BD-D1F66A3224F7}"/>
              </a:ext>
            </a:extLst>
          </p:cNvPr>
          <p:cNvSpPr/>
          <p:nvPr/>
        </p:nvSpPr>
        <p:spPr>
          <a:xfrm>
            <a:off x="7129040" y="4414580"/>
            <a:ext cx="29845" cy="33020"/>
          </a:xfrm>
          <a:custGeom>
            <a:avLst/>
            <a:gdLst/>
            <a:ahLst/>
            <a:cxnLst/>
            <a:rect l="l" t="t" r="r" b="b"/>
            <a:pathLst>
              <a:path w="29845" h="33020">
                <a:moveTo>
                  <a:pt x="28500" y="0"/>
                </a:moveTo>
                <a:lnTo>
                  <a:pt x="1327" y="0"/>
                </a:lnTo>
                <a:lnTo>
                  <a:pt x="0" y="1519"/>
                </a:lnTo>
                <a:lnTo>
                  <a:pt x="0" y="31336"/>
                </a:lnTo>
                <a:lnTo>
                  <a:pt x="1327" y="32855"/>
                </a:lnTo>
                <a:lnTo>
                  <a:pt x="28500" y="32855"/>
                </a:lnTo>
                <a:lnTo>
                  <a:pt x="29642" y="31336"/>
                </a:lnTo>
                <a:lnTo>
                  <a:pt x="29642" y="1519"/>
                </a:lnTo>
                <a:lnTo>
                  <a:pt x="285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83">
            <a:extLst>
              <a:ext uri="{FF2B5EF4-FFF2-40B4-BE49-F238E27FC236}">
                <a16:creationId xmlns:a16="http://schemas.microsoft.com/office/drawing/2014/main" id="{6C2A05CD-5622-7536-E68B-A4963EC67EE2}"/>
              </a:ext>
            </a:extLst>
          </p:cNvPr>
          <p:cNvSpPr/>
          <p:nvPr/>
        </p:nvSpPr>
        <p:spPr>
          <a:xfrm>
            <a:off x="7168565" y="4414580"/>
            <a:ext cx="29845" cy="33020"/>
          </a:xfrm>
          <a:custGeom>
            <a:avLst/>
            <a:gdLst/>
            <a:ahLst/>
            <a:cxnLst/>
            <a:rect l="l" t="t" r="r" b="b"/>
            <a:pathLst>
              <a:path w="29845" h="33020">
                <a:moveTo>
                  <a:pt x="28500" y="0"/>
                </a:moveTo>
                <a:lnTo>
                  <a:pt x="1327" y="0"/>
                </a:lnTo>
                <a:lnTo>
                  <a:pt x="0" y="1519"/>
                </a:lnTo>
                <a:lnTo>
                  <a:pt x="0" y="31336"/>
                </a:lnTo>
                <a:lnTo>
                  <a:pt x="1327" y="32855"/>
                </a:lnTo>
                <a:lnTo>
                  <a:pt x="28500" y="32855"/>
                </a:lnTo>
                <a:lnTo>
                  <a:pt x="29642" y="31336"/>
                </a:lnTo>
                <a:lnTo>
                  <a:pt x="29642" y="1519"/>
                </a:lnTo>
                <a:lnTo>
                  <a:pt x="285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84">
            <a:extLst>
              <a:ext uri="{FF2B5EF4-FFF2-40B4-BE49-F238E27FC236}">
                <a16:creationId xmlns:a16="http://schemas.microsoft.com/office/drawing/2014/main" id="{EF439C3D-13DD-2F97-75F7-33728176A167}"/>
              </a:ext>
            </a:extLst>
          </p:cNvPr>
          <p:cNvSpPr/>
          <p:nvPr/>
        </p:nvSpPr>
        <p:spPr>
          <a:xfrm>
            <a:off x="7208277" y="4414580"/>
            <a:ext cx="29845" cy="33020"/>
          </a:xfrm>
          <a:custGeom>
            <a:avLst/>
            <a:gdLst/>
            <a:ahLst/>
            <a:cxnLst/>
            <a:rect l="l" t="t" r="r" b="b"/>
            <a:pathLst>
              <a:path w="29845" h="33020">
                <a:moveTo>
                  <a:pt x="28314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336"/>
                </a:lnTo>
                <a:lnTo>
                  <a:pt x="1141" y="32855"/>
                </a:lnTo>
                <a:lnTo>
                  <a:pt x="28314" y="32855"/>
                </a:lnTo>
                <a:lnTo>
                  <a:pt x="29456" y="31336"/>
                </a:lnTo>
                <a:lnTo>
                  <a:pt x="29456" y="1519"/>
                </a:lnTo>
                <a:lnTo>
                  <a:pt x="2831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85">
            <a:extLst>
              <a:ext uri="{FF2B5EF4-FFF2-40B4-BE49-F238E27FC236}">
                <a16:creationId xmlns:a16="http://schemas.microsoft.com/office/drawing/2014/main" id="{5530C5CA-BF57-A4B7-8BE5-2D2241E3A811}"/>
              </a:ext>
            </a:extLst>
          </p:cNvPr>
          <p:cNvSpPr/>
          <p:nvPr/>
        </p:nvSpPr>
        <p:spPr>
          <a:xfrm>
            <a:off x="7247801" y="4414580"/>
            <a:ext cx="29845" cy="33020"/>
          </a:xfrm>
          <a:custGeom>
            <a:avLst/>
            <a:gdLst/>
            <a:ahLst/>
            <a:cxnLst/>
            <a:rect l="l" t="t" r="r" b="b"/>
            <a:pathLst>
              <a:path w="29845" h="33020">
                <a:moveTo>
                  <a:pt x="28314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336"/>
                </a:lnTo>
                <a:lnTo>
                  <a:pt x="1141" y="32855"/>
                </a:lnTo>
                <a:lnTo>
                  <a:pt x="28314" y="32855"/>
                </a:lnTo>
                <a:lnTo>
                  <a:pt x="29642" y="31336"/>
                </a:lnTo>
                <a:lnTo>
                  <a:pt x="29642" y="1519"/>
                </a:lnTo>
                <a:lnTo>
                  <a:pt x="2831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86">
            <a:extLst>
              <a:ext uri="{FF2B5EF4-FFF2-40B4-BE49-F238E27FC236}">
                <a16:creationId xmlns:a16="http://schemas.microsoft.com/office/drawing/2014/main" id="{3E5077B4-E005-63C0-F36F-44BF7B9DE0D8}"/>
              </a:ext>
            </a:extLst>
          </p:cNvPr>
          <p:cNvSpPr/>
          <p:nvPr/>
        </p:nvSpPr>
        <p:spPr>
          <a:xfrm>
            <a:off x="7287327" y="4414580"/>
            <a:ext cx="29845" cy="33020"/>
          </a:xfrm>
          <a:custGeom>
            <a:avLst/>
            <a:gdLst/>
            <a:ahLst/>
            <a:cxnLst/>
            <a:rect l="l" t="t" r="r" b="b"/>
            <a:pathLst>
              <a:path w="29845" h="33020">
                <a:moveTo>
                  <a:pt x="28507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336"/>
                </a:lnTo>
                <a:lnTo>
                  <a:pt x="1141" y="32855"/>
                </a:lnTo>
                <a:lnTo>
                  <a:pt x="28507" y="32855"/>
                </a:lnTo>
                <a:lnTo>
                  <a:pt x="29642" y="31336"/>
                </a:lnTo>
                <a:lnTo>
                  <a:pt x="29642" y="1519"/>
                </a:lnTo>
                <a:lnTo>
                  <a:pt x="28507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87">
            <a:extLst>
              <a:ext uri="{FF2B5EF4-FFF2-40B4-BE49-F238E27FC236}">
                <a16:creationId xmlns:a16="http://schemas.microsoft.com/office/drawing/2014/main" id="{F38DF442-D06C-A36E-5B64-A99542ECA49A}"/>
              </a:ext>
            </a:extLst>
          </p:cNvPr>
          <p:cNvSpPr/>
          <p:nvPr/>
        </p:nvSpPr>
        <p:spPr>
          <a:xfrm>
            <a:off x="6951173" y="4460351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314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522"/>
                </a:lnTo>
                <a:lnTo>
                  <a:pt x="1141" y="33047"/>
                </a:lnTo>
                <a:lnTo>
                  <a:pt x="28314" y="33047"/>
                </a:lnTo>
                <a:lnTo>
                  <a:pt x="29648" y="31522"/>
                </a:lnTo>
                <a:lnTo>
                  <a:pt x="29648" y="1519"/>
                </a:lnTo>
                <a:lnTo>
                  <a:pt x="2831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88">
            <a:extLst>
              <a:ext uri="{FF2B5EF4-FFF2-40B4-BE49-F238E27FC236}">
                <a16:creationId xmlns:a16="http://schemas.microsoft.com/office/drawing/2014/main" id="{E650DAB2-06D3-B46D-B29C-F24AC9D15026}"/>
              </a:ext>
            </a:extLst>
          </p:cNvPr>
          <p:cNvSpPr/>
          <p:nvPr/>
        </p:nvSpPr>
        <p:spPr>
          <a:xfrm>
            <a:off x="6990698" y="4460351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507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522"/>
                </a:lnTo>
                <a:lnTo>
                  <a:pt x="1141" y="33047"/>
                </a:lnTo>
                <a:lnTo>
                  <a:pt x="28507" y="33047"/>
                </a:lnTo>
                <a:lnTo>
                  <a:pt x="29648" y="31522"/>
                </a:lnTo>
                <a:lnTo>
                  <a:pt x="29648" y="1519"/>
                </a:lnTo>
                <a:lnTo>
                  <a:pt x="28507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89">
            <a:extLst>
              <a:ext uri="{FF2B5EF4-FFF2-40B4-BE49-F238E27FC236}">
                <a16:creationId xmlns:a16="http://schemas.microsoft.com/office/drawing/2014/main" id="{ADD8825B-EAC5-47D4-DEB2-2617F84E2C89}"/>
              </a:ext>
            </a:extLst>
          </p:cNvPr>
          <p:cNvSpPr/>
          <p:nvPr/>
        </p:nvSpPr>
        <p:spPr>
          <a:xfrm>
            <a:off x="7030224" y="4460351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507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522"/>
                </a:lnTo>
                <a:lnTo>
                  <a:pt x="1141" y="33047"/>
                </a:lnTo>
                <a:lnTo>
                  <a:pt x="28507" y="33047"/>
                </a:lnTo>
                <a:lnTo>
                  <a:pt x="29642" y="31522"/>
                </a:lnTo>
                <a:lnTo>
                  <a:pt x="29642" y="1519"/>
                </a:lnTo>
                <a:lnTo>
                  <a:pt x="28507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90">
            <a:extLst>
              <a:ext uri="{FF2B5EF4-FFF2-40B4-BE49-F238E27FC236}">
                <a16:creationId xmlns:a16="http://schemas.microsoft.com/office/drawing/2014/main" id="{02E30033-315A-BB3E-4FB1-B968B5D610DE}"/>
              </a:ext>
            </a:extLst>
          </p:cNvPr>
          <p:cNvSpPr/>
          <p:nvPr/>
        </p:nvSpPr>
        <p:spPr>
          <a:xfrm>
            <a:off x="7069749" y="4460351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507" y="0"/>
                </a:moveTo>
                <a:lnTo>
                  <a:pt x="1333" y="0"/>
                </a:lnTo>
                <a:lnTo>
                  <a:pt x="0" y="1519"/>
                </a:lnTo>
                <a:lnTo>
                  <a:pt x="0" y="31522"/>
                </a:lnTo>
                <a:lnTo>
                  <a:pt x="1334" y="33047"/>
                </a:lnTo>
                <a:lnTo>
                  <a:pt x="28507" y="33047"/>
                </a:lnTo>
                <a:lnTo>
                  <a:pt x="29642" y="31522"/>
                </a:lnTo>
                <a:lnTo>
                  <a:pt x="29642" y="1519"/>
                </a:lnTo>
                <a:lnTo>
                  <a:pt x="28507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91">
            <a:extLst>
              <a:ext uri="{FF2B5EF4-FFF2-40B4-BE49-F238E27FC236}">
                <a16:creationId xmlns:a16="http://schemas.microsoft.com/office/drawing/2014/main" id="{583B4902-3F4E-B369-AB45-FF147F870C15}"/>
              </a:ext>
            </a:extLst>
          </p:cNvPr>
          <p:cNvSpPr/>
          <p:nvPr/>
        </p:nvSpPr>
        <p:spPr>
          <a:xfrm>
            <a:off x="7109274" y="4460351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507" y="0"/>
                </a:moveTo>
                <a:lnTo>
                  <a:pt x="1333" y="0"/>
                </a:lnTo>
                <a:lnTo>
                  <a:pt x="0" y="1519"/>
                </a:lnTo>
                <a:lnTo>
                  <a:pt x="0" y="31522"/>
                </a:lnTo>
                <a:lnTo>
                  <a:pt x="1334" y="33047"/>
                </a:lnTo>
                <a:lnTo>
                  <a:pt x="28507" y="33047"/>
                </a:lnTo>
                <a:lnTo>
                  <a:pt x="29642" y="31522"/>
                </a:lnTo>
                <a:lnTo>
                  <a:pt x="29642" y="1519"/>
                </a:lnTo>
                <a:lnTo>
                  <a:pt x="28507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92">
            <a:extLst>
              <a:ext uri="{FF2B5EF4-FFF2-40B4-BE49-F238E27FC236}">
                <a16:creationId xmlns:a16="http://schemas.microsoft.com/office/drawing/2014/main" id="{1395ABEB-12E3-4434-E179-C3D48CCBB2E1}"/>
              </a:ext>
            </a:extLst>
          </p:cNvPr>
          <p:cNvSpPr/>
          <p:nvPr/>
        </p:nvSpPr>
        <p:spPr>
          <a:xfrm>
            <a:off x="7148800" y="4460351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507" y="0"/>
                </a:moveTo>
                <a:lnTo>
                  <a:pt x="1333" y="0"/>
                </a:lnTo>
                <a:lnTo>
                  <a:pt x="0" y="1519"/>
                </a:lnTo>
                <a:lnTo>
                  <a:pt x="0" y="31522"/>
                </a:lnTo>
                <a:lnTo>
                  <a:pt x="1334" y="33047"/>
                </a:lnTo>
                <a:lnTo>
                  <a:pt x="28507" y="33047"/>
                </a:lnTo>
                <a:lnTo>
                  <a:pt x="29642" y="31522"/>
                </a:lnTo>
                <a:lnTo>
                  <a:pt x="29642" y="1519"/>
                </a:lnTo>
                <a:lnTo>
                  <a:pt x="28507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93">
            <a:extLst>
              <a:ext uri="{FF2B5EF4-FFF2-40B4-BE49-F238E27FC236}">
                <a16:creationId xmlns:a16="http://schemas.microsoft.com/office/drawing/2014/main" id="{A3C9623F-C50F-B8D9-009F-CD3FD9F79509}"/>
              </a:ext>
            </a:extLst>
          </p:cNvPr>
          <p:cNvSpPr/>
          <p:nvPr/>
        </p:nvSpPr>
        <p:spPr>
          <a:xfrm>
            <a:off x="7188517" y="4460351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314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522"/>
                </a:lnTo>
                <a:lnTo>
                  <a:pt x="1141" y="33047"/>
                </a:lnTo>
                <a:lnTo>
                  <a:pt x="28314" y="33047"/>
                </a:lnTo>
                <a:lnTo>
                  <a:pt x="29642" y="31522"/>
                </a:lnTo>
                <a:lnTo>
                  <a:pt x="29642" y="1519"/>
                </a:lnTo>
                <a:lnTo>
                  <a:pt x="2831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94">
            <a:extLst>
              <a:ext uri="{FF2B5EF4-FFF2-40B4-BE49-F238E27FC236}">
                <a16:creationId xmlns:a16="http://schemas.microsoft.com/office/drawing/2014/main" id="{DC2AC20B-C621-9A0A-D980-7F163B974665}"/>
              </a:ext>
            </a:extLst>
          </p:cNvPr>
          <p:cNvSpPr/>
          <p:nvPr/>
        </p:nvSpPr>
        <p:spPr>
          <a:xfrm>
            <a:off x="7228042" y="4460351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500" y="0"/>
                </a:moveTo>
                <a:lnTo>
                  <a:pt x="1135" y="0"/>
                </a:lnTo>
                <a:lnTo>
                  <a:pt x="0" y="1519"/>
                </a:lnTo>
                <a:lnTo>
                  <a:pt x="0" y="31522"/>
                </a:lnTo>
                <a:lnTo>
                  <a:pt x="1135" y="33047"/>
                </a:lnTo>
                <a:lnTo>
                  <a:pt x="28500" y="33047"/>
                </a:lnTo>
                <a:lnTo>
                  <a:pt x="29642" y="31522"/>
                </a:lnTo>
                <a:lnTo>
                  <a:pt x="29642" y="1519"/>
                </a:lnTo>
                <a:lnTo>
                  <a:pt x="285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95">
            <a:extLst>
              <a:ext uri="{FF2B5EF4-FFF2-40B4-BE49-F238E27FC236}">
                <a16:creationId xmlns:a16="http://schemas.microsoft.com/office/drawing/2014/main" id="{49FC6F7B-44A3-4A9F-360D-B8B2FF0C0C0A}"/>
              </a:ext>
            </a:extLst>
          </p:cNvPr>
          <p:cNvSpPr/>
          <p:nvPr/>
        </p:nvSpPr>
        <p:spPr>
          <a:xfrm>
            <a:off x="7267568" y="4460351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500" y="0"/>
                </a:moveTo>
                <a:lnTo>
                  <a:pt x="1135" y="0"/>
                </a:lnTo>
                <a:lnTo>
                  <a:pt x="0" y="1519"/>
                </a:lnTo>
                <a:lnTo>
                  <a:pt x="0" y="31522"/>
                </a:lnTo>
                <a:lnTo>
                  <a:pt x="1135" y="33047"/>
                </a:lnTo>
                <a:lnTo>
                  <a:pt x="28500" y="33047"/>
                </a:lnTo>
                <a:lnTo>
                  <a:pt x="29642" y="31522"/>
                </a:lnTo>
                <a:lnTo>
                  <a:pt x="29642" y="1519"/>
                </a:lnTo>
                <a:lnTo>
                  <a:pt x="285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96">
            <a:extLst>
              <a:ext uri="{FF2B5EF4-FFF2-40B4-BE49-F238E27FC236}">
                <a16:creationId xmlns:a16="http://schemas.microsoft.com/office/drawing/2014/main" id="{64DB9515-5438-F056-62F1-C4DEB24BA4ED}"/>
              </a:ext>
            </a:extLst>
          </p:cNvPr>
          <p:cNvSpPr/>
          <p:nvPr/>
        </p:nvSpPr>
        <p:spPr>
          <a:xfrm>
            <a:off x="7307093" y="4460351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500" y="0"/>
                </a:moveTo>
                <a:lnTo>
                  <a:pt x="1327" y="0"/>
                </a:lnTo>
                <a:lnTo>
                  <a:pt x="0" y="1519"/>
                </a:lnTo>
                <a:lnTo>
                  <a:pt x="0" y="31522"/>
                </a:lnTo>
                <a:lnTo>
                  <a:pt x="1327" y="33047"/>
                </a:lnTo>
                <a:lnTo>
                  <a:pt x="28500" y="33047"/>
                </a:lnTo>
                <a:lnTo>
                  <a:pt x="29642" y="31522"/>
                </a:lnTo>
                <a:lnTo>
                  <a:pt x="29642" y="1519"/>
                </a:lnTo>
                <a:lnTo>
                  <a:pt x="285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97">
            <a:extLst>
              <a:ext uri="{FF2B5EF4-FFF2-40B4-BE49-F238E27FC236}">
                <a16:creationId xmlns:a16="http://schemas.microsoft.com/office/drawing/2014/main" id="{21BD28F6-A066-1821-C92D-F5EC0D784E52}"/>
              </a:ext>
            </a:extLst>
          </p:cNvPr>
          <p:cNvSpPr/>
          <p:nvPr/>
        </p:nvSpPr>
        <p:spPr>
          <a:xfrm>
            <a:off x="7326852" y="4414580"/>
            <a:ext cx="29845" cy="33020"/>
          </a:xfrm>
          <a:custGeom>
            <a:avLst/>
            <a:gdLst/>
            <a:ahLst/>
            <a:cxnLst/>
            <a:rect l="l" t="t" r="r" b="b"/>
            <a:pathLst>
              <a:path w="29845" h="33020">
                <a:moveTo>
                  <a:pt x="28507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336"/>
                </a:lnTo>
                <a:lnTo>
                  <a:pt x="1141" y="32855"/>
                </a:lnTo>
                <a:lnTo>
                  <a:pt x="28507" y="32855"/>
                </a:lnTo>
                <a:lnTo>
                  <a:pt x="29642" y="31336"/>
                </a:lnTo>
                <a:lnTo>
                  <a:pt x="29642" y="1519"/>
                </a:lnTo>
                <a:lnTo>
                  <a:pt x="28507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98">
            <a:extLst>
              <a:ext uri="{FF2B5EF4-FFF2-40B4-BE49-F238E27FC236}">
                <a16:creationId xmlns:a16="http://schemas.microsoft.com/office/drawing/2014/main" id="{B0F08429-C960-0935-E1CB-CD409FD27EE7}"/>
              </a:ext>
            </a:extLst>
          </p:cNvPr>
          <p:cNvSpPr/>
          <p:nvPr/>
        </p:nvSpPr>
        <p:spPr>
          <a:xfrm>
            <a:off x="7366377" y="4414580"/>
            <a:ext cx="29845" cy="33020"/>
          </a:xfrm>
          <a:custGeom>
            <a:avLst/>
            <a:gdLst/>
            <a:ahLst/>
            <a:cxnLst/>
            <a:rect l="l" t="t" r="r" b="b"/>
            <a:pathLst>
              <a:path w="29845" h="33020">
                <a:moveTo>
                  <a:pt x="28507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336"/>
                </a:lnTo>
                <a:lnTo>
                  <a:pt x="1141" y="32855"/>
                </a:lnTo>
                <a:lnTo>
                  <a:pt x="28507" y="32855"/>
                </a:lnTo>
                <a:lnTo>
                  <a:pt x="29642" y="31336"/>
                </a:lnTo>
                <a:lnTo>
                  <a:pt x="29642" y="1519"/>
                </a:lnTo>
                <a:lnTo>
                  <a:pt x="28507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99">
            <a:extLst>
              <a:ext uri="{FF2B5EF4-FFF2-40B4-BE49-F238E27FC236}">
                <a16:creationId xmlns:a16="http://schemas.microsoft.com/office/drawing/2014/main" id="{A9DBAAF3-AC91-2B77-C41C-5E58940931EE}"/>
              </a:ext>
            </a:extLst>
          </p:cNvPr>
          <p:cNvSpPr/>
          <p:nvPr/>
        </p:nvSpPr>
        <p:spPr>
          <a:xfrm>
            <a:off x="7347375" y="4460351"/>
            <a:ext cx="48895" cy="33655"/>
          </a:xfrm>
          <a:custGeom>
            <a:avLst/>
            <a:gdLst/>
            <a:ahLst/>
            <a:cxnLst/>
            <a:rect l="l" t="t" r="r" b="b"/>
            <a:pathLst>
              <a:path w="48895" h="33654">
                <a:moveTo>
                  <a:pt x="47509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522"/>
                </a:lnTo>
                <a:lnTo>
                  <a:pt x="1141" y="33047"/>
                </a:lnTo>
                <a:lnTo>
                  <a:pt x="47509" y="33047"/>
                </a:lnTo>
                <a:lnTo>
                  <a:pt x="48644" y="31522"/>
                </a:lnTo>
                <a:lnTo>
                  <a:pt x="48644" y="1519"/>
                </a:lnTo>
                <a:lnTo>
                  <a:pt x="47509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100">
            <a:extLst>
              <a:ext uri="{FF2B5EF4-FFF2-40B4-BE49-F238E27FC236}">
                <a16:creationId xmlns:a16="http://schemas.microsoft.com/office/drawing/2014/main" id="{84248ED3-1068-6E7E-4E23-774FD904398E}"/>
              </a:ext>
            </a:extLst>
          </p:cNvPr>
          <p:cNvSpPr/>
          <p:nvPr/>
        </p:nvSpPr>
        <p:spPr>
          <a:xfrm>
            <a:off x="6892081" y="4460351"/>
            <a:ext cx="50800" cy="33655"/>
          </a:xfrm>
          <a:custGeom>
            <a:avLst/>
            <a:gdLst/>
            <a:ahLst/>
            <a:cxnLst/>
            <a:rect l="l" t="t" r="r" b="b"/>
            <a:pathLst>
              <a:path w="50800" h="33654">
                <a:moveTo>
                  <a:pt x="49215" y="0"/>
                </a:moveTo>
                <a:lnTo>
                  <a:pt x="1327" y="0"/>
                </a:lnTo>
                <a:lnTo>
                  <a:pt x="0" y="1519"/>
                </a:lnTo>
                <a:lnTo>
                  <a:pt x="0" y="31522"/>
                </a:lnTo>
                <a:lnTo>
                  <a:pt x="1327" y="33047"/>
                </a:lnTo>
                <a:lnTo>
                  <a:pt x="49215" y="33047"/>
                </a:lnTo>
                <a:lnTo>
                  <a:pt x="50350" y="31522"/>
                </a:lnTo>
                <a:lnTo>
                  <a:pt x="50350" y="1519"/>
                </a:lnTo>
                <a:lnTo>
                  <a:pt x="49215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101">
            <a:extLst>
              <a:ext uri="{FF2B5EF4-FFF2-40B4-BE49-F238E27FC236}">
                <a16:creationId xmlns:a16="http://schemas.microsoft.com/office/drawing/2014/main" id="{C1E5203D-3320-9077-4651-C1F5C67782BD}"/>
              </a:ext>
            </a:extLst>
          </p:cNvPr>
          <p:cNvSpPr/>
          <p:nvPr/>
        </p:nvSpPr>
        <p:spPr>
          <a:xfrm>
            <a:off x="6892081" y="4506122"/>
            <a:ext cx="59690" cy="33655"/>
          </a:xfrm>
          <a:custGeom>
            <a:avLst/>
            <a:gdLst/>
            <a:ahLst/>
            <a:cxnLst/>
            <a:rect l="l" t="t" r="r" b="b"/>
            <a:pathLst>
              <a:path w="59690" h="33654">
                <a:moveTo>
                  <a:pt x="57957" y="0"/>
                </a:moveTo>
                <a:lnTo>
                  <a:pt x="1327" y="0"/>
                </a:lnTo>
                <a:lnTo>
                  <a:pt x="0" y="1519"/>
                </a:lnTo>
                <a:lnTo>
                  <a:pt x="0" y="31522"/>
                </a:lnTo>
                <a:lnTo>
                  <a:pt x="1327" y="33041"/>
                </a:lnTo>
                <a:lnTo>
                  <a:pt x="57957" y="33041"/>
                </a:lnTo>
                <a:lnTo>
                  <a:pt x="59092" y="31522"/>
                </a:lnTo>
                <a:lnTo>
                  <a:pt x="59092" y="1519"/>
                </a:lnTo>
                <a:lnTo>
                  <a:pt x="57957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102">
            <a:extLst>
              <a:ext uri="{FF2B5EF4-FFF2-40B4-BE49-F238E27FC236}">
                <a16:creationId xmlns:a16="http://schemas.microsoft.com/office/drawing/2014/main" id="{8D25891D-13BE-92C8-D9DE-624306E1AA5C}"/>
              </a:ext>
            </a:extLst>
          </p:cNvPr>
          <p:cNvSpPr/>
          <p:nvPr/>
        </p:nvSpPr>
        <p:spPr>
          <a:xfrm>
            <a:off x="6892081" y="4551886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500" y="0"/>
                </a:moveTo>
                <a:lnTo>
                  <a:pt x="1327" y="0"/>
                </a:lnTo>
                <a:lnTo>
                  <a:pt x="0" y="1519"/>
                </a:lnTo>
                <a:lnTo>
                  <a:pt x="0" y="31528"/>
                </a:lnTo>
                <a:lnTo>
                  <a:pt x="1327" y="33047"/>
                </a:lnTo>
                <a:lnTo>
                  <a:pt x="28500" y="33047"/>
                </a:lnTo>
                <a:lnTo>
                  <a:pt x="29642" y="31528"/>
                </a:lnTo>
                <a:lnTo>
                  <a:pt x="29642" y="1519"/>
                </a:lnTo>
                <a:lnTo>
                  <a:pt x="285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103">
            <a:extLst>
              <a:ext uri="{FF2B5EF4-FFF2-40B4-BE49-F238E27FC236}">
                <a16:creationId xmlns:a16="http://schemas.microsoft.com/office/drawing/2014/main" id="{94EF569F-BC29-1894-FA03-972D1381E6B6}"/>
              </a:ext>
            </a:extLst>
          </p:cNvPr>
          <p:cNvSpPr/>
          <p:nvPr/>
        </p:nvSpPr>
        <p:spPr>
          <a:xfrm>
            <a:off x="6931600" y="4551886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314" y="0"/>
                </a:moveTo>
                <a:lnTo>
                  <a:pt x="1333" y="0"/>
                </a:lnTo>
                <a:lnTo>
                  <a:pt x="0" y="1519"/>
                </a:lnTo>
                <a:lnTo>
                  <a:pt x="0" y="31528"/>
                </a:lnTo>
                <a:lnTo>
                  <a:pt x="1334" y="33047"/>
                </a:lnTo>
                <a:lnTo>
                  <a:pt x="28314" y="33047"/>
                </a:lnTo>
                <a:lnTo>
                  <a:pt x="29648" y="31528"/>
                </a:lnTo>
                <a:lnTo>
                  <a:pt x="29648" y="1519"/>
                </a:lnTo>
                <a:lnTo>
                  <a:pt x="2831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104">
            <a:extLst>
              <a:ext uri="{FF2B5EF4-FFF2-40B4-BE49-F238E27FC236}">
                <a16:creationId xmlns:a16="http://schemas.microsoft.com/office/drawing/2014/main" id="{AF7A3673-7345-F9B1-12D6-76DE9CF523F8}"/>
              </a:ext>
            </a:extLst>
          </p:cNvPr>
          <p:cNvSpPr/>
          <p:nvPr/>
        </p:nvSpPr>
        <p:spPr>
          <a:xfrm>
            <a:off x="6971125" y="4551886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507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528"/>
                </a:lnTo>
                <a:lnTo>
                  <a:pt x="1141" y="33047"/>
                </a:lnTo>
                <a:lnTo>
                  <a:pt x="28507" y="33047"/>
                </a:lnTo>
                <a:lnTo>
                  <a:pt x="29648" y="31528"/>
                </a:lnTo>
                <a:lnTo>
                  <a:pt x="29648" y="1519"/>
                </a:lnTo>
                <a:lnTo>
                  <a:pt x="28507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105">
            <a:extLst>
              <a:ext uri="{FF2B5EF4-FFF2-40B4-BE49-F238E27FC236}">
                <a16:creationId xmlns:a16="http://schemas.microsoft.com/office/drawing/2014/main" id="{E52DD706-7281-D73D-A717-2E9C5DF1D1C3}"/>
              </a:ext>
            </a:extLst>
          </p:cNvPr>
          <p:cNvSpPr/>
          <p:nvPr/>
        </p:nvSpPr>
        <p:spPr>
          <a:xfrm>
            <a:off x="7011286" y="4584262"/>
            <a:ext cx="257175" cy="0"/>
          </a:xfrm>
          <a:custGeom>
            <a:avLst/>
            <a:gdLst/>
            <a:ahLst/>
            <a:cxnLst/>
            <a:rect l="l" t="t" r="r" b="b"/>
            <a:pathLst>
              <a:path w="257175">
                <a:moveTo>
                  <a:pt x="0" y="0"/>
                </a:moveTo>
                <a:lnTo>
                  <a:pt x="256783" y="0"/>
                </a:lnTo>
              </a:path>
            </a:pathLst>
          </a:custGeom>
          <a:ln w="3175">
            <a:solidFill>
              <a:srgbClr val="333333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90" name="object 106">
            <a:extLst>
              <a:ext uri="{FF2B5EF4-FFF2-40B4-BE49-F238E27FC236}">
                <a16:creationId xmlns:a16="http://schemas.microsoft.com/office/drawing/2014/main" id="{D11A88C4-2FE7-1AFD-7C23-1A38F6922349}"/>
              </a:ext>
            </a:extLst>
          </p:cNvPr>
          <p:cNvSpPr/>
          <p:nvPr/>
        </p:nvSpPr>
        <p:spPr>
          <a:xfrm>
            <a:off x="7010651" y="4568392"/>
            <a:ext cx="258445" cy="0"/>
          </a:xfrm>
          <a:custGeom>
            <a:avLst/>
            <a:gdLst/>
            <a:ahLst/>
            <a:cxnLst/>
            <a:rect l="l" t="t" r="r" b="b"/>
            <a:pathLst>
              <a:path w="258445">
                <a:moveTo>
                  <a:pt x="0" y="0"/>
                </a:moveTo>
                <a:lnTo>
                  <a:pt x="258052" y="0"/>
                </a:lnTo>
              </a:path>
            </a:pathLst>
          </a:custGeom>
          <a:ln w="29201">
            <a:solidFill>
              <a:srgbClr val="333333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391" name="object 107">
            <a:extLst>
              <a:ext uri="{FF2B5EF4-FFF2-40B4-BE49-F238E27FC236}">
                <a16:creationId xmlns:a16="http://schemas.microsoft.com/office/drawing/2014/main" id="{AF0FED84-D90E-8D08-C871-936100DDA89D}"/>
              </a:ext>
            </a:extLst>
          </p:cNvPr>
          <p:cNvSpPr/>
          <p:nvPr/>
        </p:nvSpPr>
        <p:spPr>
          <a:xfrm>
            <a:off x="7010838" y="4553156"/>
            <a:ext cx="257810" cy="0"/>
          </a:xfrm>
          <a:custGeom>
            <a:avLst/>
            <a:gdLst/>
            <a:ahLst/>
            <a:cxnLst/>
            <a:rect l="l" t="t" r="r" b="b"/>
            <a:pathLst>
              <a:path w="257809">
                <a:moveTo>
                  <a:pt x="0" y="0"/>
                </a:moveTo>
                <a:lnTo>
                  <a:pt x="257678" y="0"/>
                </a:lnTo>
              </a:path>
            </a:pathLst>
          </a:custGeom>
          <a:ln w="3175">
            <a:solidFill>
              <a:srgbClr val="3333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108">
            <a:extLst>
              <a:ext uri="{FF2B5EF4-FFF2-40B4-BE49-F238E27FC236}">
                <a16:creationId xmlns:a16="http://schemas.microsoft.com/office/drawing/2014/main" id="{7F74E3D8-6C46-2E1B-9D0B-875F5A6C0F05}"/>
              </a:ext>
            </a:extLst>
          </p:cNvPr>
          <p:cNvSpPr/>
          <p:nvPr/>
        </p:nvSpPr>
        <p:spPr>
          <a:xfrm>
            <a:off x="6960678" y="4506500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314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522"/>
                </a:lnTo>
                <a:lnTo>
                  <a:pt x="1141" y="33047"/>
                </a:lnTo>
                <a:lnTo>
                  <a:pt x="28314" y="33047"/>
                </a:lnTo>
                <a:lnTo>
                  <a:pt x="29449" y="31522"/>
                </a:lnTo>
                <a:lnTo>
                  <a:pt x="29449" y="1519"/>
                </a:lnTo>
                <a:lnTo>
                  <a:pt x="2831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109">
            <a:extLst>
              <a:ext uri="{FF2B5EF4-FFF2-40B4-BE49-F238E27FC236}">
                <a16:creationId xmlns:a16="http://schemas.microsoft.com/office/drawing/2014/main" id="{CA4997F0-9041-95DC-51A9-4DAEAA6FFADD}"/>
              </a:ext>
            </a:extLst>
          </p:cNvPr>
          <p:cNvSpPr/>
          <p:nvPr/>
        </p:nvSpPr>
        <p:spPr>
          <a:xfrm>
            <a:off x="7000203" y="4506500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314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522"/>
                </a:lnTo>
                <a:lnTo>
                  <a:pt x="1141" y="33047"/>
                </a:lnTo>
                <a:lnTo>
                  <a:pt x="28314" y="33047"/>
                </a:lnTo>
                <a:lnTo>
                  <a:pt x="29642" y="31522"/>
                </a:lnTo>
                <a:lnTo>
                  <a:pt x="29642" y="1519"/>
                </a:lnTo>
                <a:lnTo>
                  <a:pt x="2831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110">
            <a:extLst>
              <a:ext uri="{FF2B5EF4-FFF2-40B4-BE49-F238E27FC236}">
                <a16:creationId xmlns:a16="http://schemas.microsoft.com/office/drawing/2014/main" id="{42CA5056-9996-8E7C-6F93-C4382A42558A}"/>
              </a:ext>
            </a:extLst>
          </p:cNvPr>
          <p:cNvSpPr/>
          <p:nvPr/>
        </p:nvSpPr>
        <p:spPr>
          <a:xfrm>
            <a:off x="7039728" y="4506500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314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522"/>
                </a:lnTo>
                <a:lnTo>
                  <a:pt x="1141" y="33047"/>
                </a:lnTo>
                <a:lnTo>
                  <a:pt x="28314" y="33047"/>
                </a:lnTo>
                <a:lnTo>
                  <a:pt x="29642" y="31522"/>
                </a:lnTo>
                <a:lnTo>
                  <a:pt x="29642" y="1519"/>
                </a:lnTo>
                <a:lnTo>
                  <a:pt x="2831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111">
            <a:extLst>
              <a:ext uri="{FF2B5EF4-FFF2-40B4-BE49-F238E27FC236}">
                <a16:creationId xmlns:a16="http://schemas.microsoft.com/office/drawing/2014/main" id="{23B79C04-771E-0A24-D728-38B167E2B420}"/>
              </a:ext>
            </a:extLst>
          </p:cNvPr>
          <p:cNvSpPr/>
          <p:nvPr/>
        </p:nvSpPr>
        <p:spPr>
          <a:xfrm>
            <a:off x="7079253" y="4506500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500" y="0"/>
                </a:moveTo>
                <a:lnTo>
                  <a:pt x="1135" y="0"/>
                </a:lnTo>
                <a:lnTo>
                  <a:pt x="0" y="1519"/>
                </a:lnTo>
                <a:lnTo>
                  <a:pt x="0" y="31522"/>
                </a:lnTo>
                <a:lnTo>
                  <a:pt x="1135" y="33047"/>
                </a:lnTo>
                <a:lnTo>
                  <a:pt x="28500" y="33047"/>
                </a:lnTo>
                <a:lnTo>
                  <a:pt x="29642" y="31522"/>
                </a:lnTo>
                <a:lnTo>
                  <a:pt x="29642" y="1519"/>
                </a:lnTo>
                <a:lnTo>
                  <a:pt x="285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112">
            <a:extLst>
              <a:ext uri="{FF2B5EF4-FFF2-40B4-BE49-F238E27FC236}">
                <a16:creationId xmlns:a16="http://schemas.microsoft.com/office/drawing/2014/main" id="{D92BCE06-6870-66A6-FA06-51CE8D49502D}"/>
              </a:ext>
            </a:extLst>
          </p:cNvPr>
          <p:cNvSpPr/>
          <p:nvPr/>
        </p:nvSpPr>
        <p:spPr>
          <a:xfrm>
            <a:off x="7118779" y="4506500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500" y="0"/>
                </a:moveTo>
                <a:lnTo>
                  <a:pt x="1135" y="0"/>
                </a:lnTo>
                <a:lnTo>
                  <a:pt x="0" y="1519"/>
                </a:lnTo>
                <a:lnTo>
                  <a:pt x="0" y="31522"/>
                </a:lnTo>
                <a:lnTo>
                  <a:pt x="1135" y="33047"/>
                </a:lnTo>
                <a:lnTo>
                  <a:pt x="28500" y="33047"/>
                </a:lnTo>
                <a:lnTo>
                  <a:pt x="29642" y="31522"/>
                </a:lnTo>
                <a:lnTo>
                  <a:pt x="29642" y="1519"/>
                </a:lnTo>
                <a:lnTo>
                  <a:pt x="285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113">
            <a:extLst>
              <a:ext uri="{FF2B5EF4-FFF2-40B4-BE49-F238E27FC236}">
                <a16:creationId xmlns:a16="http://schemas.microsoft.com/office/drawing/2014/main" id="{9CF084E3-A024-F880-EE33-0CA3536835B3}"/>
              </a:ext>
            </a:extLst>
          </p:cNvPr>
          <p:cNvSpPr/>
          <p:nvPr/>
        </p:nvSpPr>
        <p:spPr>
          <a:xfrm>
            <a:off x="7158304" y="4506500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500" y="0"/>
                </a:moveTo>
                <a:lnTo>
                  <a:pt x="1135" y="0"/>
                </a:lnTo>
                <a:lnTo>
                  <a:pt x="0" y="1519"/>
                </a:lnTo>
                <a:lnTo>
                  <a:pt x="0" y="31522"/>
                </a:lnTo>
                <a:lnTo>
                  <a:pt x="1135" y="33047"/>
                </a:lnTo>
                <a:lnTo>
                  <a:pt x="28500" y="33047"/>
                </a:lnTo>
                <a:lnTo>
                  <a:pt x="29642" y="31522"/>
                </a:lnTo>
                <a:lnTo>
                  <a:pt x="29642" y="1519"/>
                </a:lnTo>
                <a:lnTo>
                  <a:pt x="285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114">
            <a:extLst>
              <a:ext uri="{FF2B5EF4-FFF2-40B4-BE49-F238E27FC236}">
                <a16:creationId xmlns:a16="http://schemas.microsoft.com/office/drawing/2014/main" id="{5F403D26-8B9A-6A39-C281-CE905FC2AB15}"/>
              </a:ext>
            </a:extLst>
          </p:cNvPr>
          <p:cNvSpPr/>
          <p:nvPr/>
        </p:nvSpPr>
        <p:spPr>
          <a:xfrm>
            <a:off x="7198015" y="4506500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314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522"/>
                </a:lnTo>
                <a:lnTo>
                  <a:pt x="1141" y="33047"/>
                </a:lnTo>
                <a:lnTo>
                  <a:pt x="28314" y="33047"/>
                </a:lnTo>
                <a:lnTo>
                  <a:pt x="29456" y="31522"/>
                </a:lnTo>
                <a:lnTo>
                  <a:pt x="29456" y="1519"/>
                </a:lnTo>
                <a:lnTo>
                  <a:pt x="2831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115">
            <a:extLst>
              <a:ext uri="{FF2B5EF4-FFF2-40B4-BE49-F238E27FC236}">
                <a16:creationId xmlns:a16="http://schemas.microsoft.com/office/drawing/2014/main" id="{DD6867DC-A7B5-B9F6-A07E-AF3A73215261}"/>
              </a:ext>
            </a:extLst>
          </p:cNvPr>
          <p:cNvSpPr/>
          <p:nvPr/>
        </p:nvSpPr>
        <p:spPr>
          <a:xfrm>
            <a:off x="7237541" y="4506500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314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522"/>
                </a:lnTo>
                <a:lnTo>
                  <a:pt x="1141" y="33047"/>
                </a:lnTo>
                <a:lnTo>
                  <a:pt x="28314" y="33047"/>
                </a:lnTo>
                <a:lnTo>
                  <a:pt x="29456" y="31522"/>
                </a:lnTo>
                <a:lnTo>
                  <a:pt x="29456" y="1519"/>
                </a:lnTo>
                <a:lnTo>
                  <a:pt x="2831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116">
            <a:extLst>
              <a:ext uri="{FF2B5EF4-FFF2-40B4-BE49-F238E27FC236}">
                <a16:creationId xmlns:a16="http://schemas.microsoft.com/office/drawing/2014/main" id="{AA34C97E-329C-0637-728A-8CA695B7EE18}"/>
              </a:ext>
            </a:extLst>
          </p:cNvPr>
          <p:cNvSpPr/>
          <p:nvPr/>
        </p:nvSpPr>
        <p:spPr>
          <a:xfrm>
            <a:off x="7277065" y="4506500"/>
            <a:ext cx="50800" cy="33655"/>
          </a:xfrm>
          <a:custGeom>
            <a:avLst/>
            <a:gdLst/>
            <a:ahLst/>
            <a:cxnLst/>
            <a:rect l="l" t="t" r="r" b="b"/>
            <a:pathLst>
              <a:path w="50800" h="33654">
                <a:moveTo>
                  <a:pt x="49408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522"/>
                </a:lnTo>
                <a:lnTo>
                  <a:pt x="1141" y="33047"/>
                </a:lnTo>
                <a:lnTo>
                  <a:pt x="49408" y="33047"/>
                </a:lnTo>
                <a:lnTo>
                  <a:pt x="50549" y="31522"/>
                </a:lnTo>
                <a:lnTo>
                  <a:pt x="50549" y="1519"/>
                </a:lnTo>
                <a:lnTo>
                  <a:pt x="49408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117">
            <a:extLst>
              <a:ext uri="{FF2B5EF4-FFF2-40B4-BE49-F238E27FC236}">
                <a16:creationId xmlns:a16="http://schemas.microsoft.com/office/drawing/2014/main" id="{BD358797-4D27-FDCD-5912-FA5289A68036}"/>
              </a:ext>
            </a:extLst>
          </p:cNvPr>
          <p:cNvSpPr/>
          <p:nvPr/>
        </p:nvSpPr>
        <p:spPr>
          <a:xfrm>
            <a:off x="7336542" y="4506122"/>
            <a:ext cx="59690" cy="33655"/>
          </a:xfrm>
          <a:custGeom>
            <a:avLst/>
            <a:gdLst/>
            <a:ahLst/>
            <a:cxnLst/>
            <a:rect l="l" t="t" r="r" b="b"/>
            <a:pathLst>
              <a:path w="59690" h="33654">
                <a:moveTo>
                  <a:pt x="57957" y="0"/>
                </a:moveTo>
                <a:lnTo>
                  <a:pt x="1333" y="0"/>
                </a:lnTo>
                <a:lnTo>
                  <a:pt x="0" y="1519"/>
                </a:lnTo>
                <a:lnTo>
                  <a:pt x="0" y="31522"/>
                </a:lnTo>
                <a:lnTo>
                  <a:pt x="1334" y="33041"/>
                </a:lnTo>
                <a:lnTo>
                  <a:pt x="57957" y="33041"/>
                </a:lnTo>
                <a:lnTo>
                  <a:pt x="59291" y="31522"/>
                </a:lnTo>
                <a:lnTo>
                  <a:pt x="59291" y="1519"/>
                </a:lnTo>
                <a:lnTo>
                  <a:pt x="57957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118">
            <a:extLst>
              <a:ext uri="{FF2B5EF4-FFF2-40B4-BE49-F238E27FC236}">
                <a16:creationId xmlns:a16="http://schemas.microsoft.com/office/drawing/2014/main" id="{68B79EE5-FF81-AEDC-5409-0C309C0F91DF}"/>
              </a:ext>
            </a:extLst>
          </p:cNvPr>
          <p:cNvSpPr/>
          <p:nvPr/>
        </p:nvSpPr>
        <p:spPr>
          <a:xfrm>
            <a:off x="7343193" y="4551886"/>
            <a:ext cx="22225" cy="11430"/>
          </a:xfrm>
          <a:custGeom>
            <a:avLst/>
            <a:gdLst/>
            <a:ahLst/>
            <a:cxnLst/>
            <a:rect l="l" t="t" r="r" b="b"/>
            <a:pathLst>
              <a:path w="22225" h="11429">
                <a:moveTo>
                  <a:pt x="21664" y="0"/>
                </a:moveTo>
                <a:lnTo>
                  <a:pt x="384" y="0"/>
                </a:lnTo>
                <a:lnTo>
                  <a:pt x="0" y="570"/>
                </a:lnTo>
                <a:lnTo>
                  <a:pt x="0" y="11018"/>
                </a:lnTo>
                <a:lnTo>
                  <a:pt x="384" y="11396"/>
                </a:lnTo>
                <a:lnTo>
                  <a:pt x="21664" y="11396"/>
                </a:lnTo>
                <a:lnTo>
                  <a:pt x="22042" y="11018"/>
                </a:lnTo>
                <a:lnTo>
                  <a:pt x="22042" y="570"/>
                </a:lnTo>
                <a:lnTo>
                  <a:pt x="2166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119">
            <a:extLst>
              <a:ext uri="{FF2B5EF4-FFF2-40B4-BE49-F238E27FC236}">
                <a16:creationId xmlns:a16="http://schemas.microsoft.com/office/drawing/2014/main" id="{ACB8DEA0-BA09-E2F7-7040-AFBAE2527A60}"/>
              </a:ext>
            </a:extLst>
          </p:cNvPr>
          <p:cNvSpPr/>
          <p:nvPr/>
        </p:nvSpPr>
        <p:spPr>
          <a:xfrm>
            <a:off x="7343193" y="4571641"/>
            <a:ext cx="22225" cy="11430"/>
          </a:xfrm>
          <a:custGeom>
            <a:avLst/>
            <a:gdLst/>
            <a:ahLst/>
            <a:cxnLst/>
            <a:rect l="l" t="t" r="r" b="b"/>
            <a:pathLst>
              <a:path w="22225" h="11429">
                <a:moveTo>
                  <a:pt x="21664" y="0"/>
                </a:moveTo>
                <a:lnTo>
                  <a:pt x="384" y="0"/>
                </a:lnTo>
                <a:lnTo>
                  <a:pt x="0" y="570"/>
                </a:lnTo>
                <a:lnTo>
                  <a:pt x="0" y="10825"/>
                </a:lnTo>
                <a:lnTo>
                  <a:pt x="384" y="11396"/>
                </a:lnTo>
                <a:lnTo>
                  <a:pt x="21664" y="11396"/>
                </a:lnTo>
                <a:lnTo>
                  <a:pt x="22042" y="10825"/>
                </a:lnTo>
                <a:lnTo>
                  <a:pt x="22042" y="570"/>
                </a:lnTo>
                <a:lnTo>
                  <a:pt x="2166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04" name="object 120">
            <a:extLst>
              <a:ext uri="{FF2B5EF4-FFF2-40B4-BE49-F238E27FC236}">
                <a16:creationId xmlns:a16="http://schemas.microsoft.com/office/drawing/2014/main" id="{C64FD750-2921-A4B3-D01F-3D870A84902E}"/>
              </a:ext>
            </a:extLst>
          </p:cNvPr>
          <p:cNvSpPr/>
          <p:nvPr/>
        </p:nvSpPr>
        <p:spPr>
          <a:xfrm>
            <a:off x="7313172" y="4571641"/>
            <a:ext cx="22225" cy="11430"/>
          </a:xfrm>
          <a:custGeom>
            <a:avLst/>
            <a:gdLst/>
            <a:ahLst/>
            <a:cxnLst/>
            <a:rect l="l" t="t" r="r" b="b"/>
            <a:pathLst>
              <a:path w="22225" h="11429">
                <a:moveTo>
                  <a:pt x="21664" y="0"/>
                </a:moveTo>
                <a:lnTo>
                  <a:pt x="378" y="0"/>
                </a:lnTo>
                <a:lnTo>
                  <a:pt x="0" y="570"/>
                </a:lnTo>
                <a:lnTo>
                  <a:pt x="0" y="10825"/>
                </a:lnTo>
                <a:lnTo>
                  <a:pt x="378" y="11396"/>
                </a:lnTo>
                <a:lnTo>
                  <a:pt x="21664" y="11396"/>
                </a:lnTo>
                <a:lnTo>
                  <a:pt x="22042" y="10825"/>
                </a:lnTo>
                <a:lnTo>
                  <a:pt x="22042" y="570"/>
                </a:lnTo>
                <a:lnTo>
                  <a:pt x="2166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05" name="object 121">
            <a:extLst>
              <a:ext uri="{FF2B5EF4-FFF2-40B4-BE49-F238E27FC236}">
                <a16:creationId xmlns:a16="http://schemas.microsoft.com/office/drawing/2014/main" id="{A2F25A06-706E-FD76-5259-BCE75D87A6D6}"/>
              </a:ext>
            </a:extLst>
          </p:cNvPr>
          <p:cNvSpPr/>
          <p:nvPr/>
        </p:nvSpPr>
        <p:spPr>
          <a:xfrm>
            <a:off x="7373221" y="4571641"/>
            <a:ext cx="22225" cy="11430"/>
          </a:xfrm>
          <a:custGeom>
            <a:avLst/>
            <a:gdLst/>
            <a:ahLst/>
            <a:cxnLst/>
            <a:rect l="l" t="t" r="r" b="b"/>
            <a:pathLst>
              <a:path w="22225" h="11429">
                <a:moveTo>
                  <a:pt x="21664" y="0"/>
                </a:moveTo>
                <a:lnTo>
                  <a:pt x="378" y="0"/>
                </a:lnTo>
                <a:lnTo>
                  <a:pt x="0" y="570"/>
                </a:lnTo>
                <a:lnTo>
                  <a:pt x="0" y="10825"/>
                </a:lnTo>
                <a:lnTo>
                  <a:pt x="378" y="11396"/>
                </a:lnTo>
                <a:lnTo>
                  <a:pt x="21664" y="11396"/>
                </a:lnTo>
                <a:lnTo>
                  <a:pt x="22042" y="10825"/>
                </a:lnTo>
                <a:lnTo>
                  <a:pt x="22042" y="570"/>
                </a:lnTo>
                <a:lnTo>
                  <a:pt x="2166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06" name="object 122">
            <a:extLst>
              <a:ext uri="{FF2B5EF4-FFF2-40B4-BE49-F238E27FC236}">
                <a16:creationId xmlns:a16="http://schemas.microsoft.com/office/drawing/2014/main" id="{809B7E06-9A0D-5952-56EF-BAFA894B7ADC}"/>
              </a:ext>
            </a:extLst>
          </p:cNvPr>
          <p:cNvSpPr/>
          <p:nvPr/>
        </p:nvSpPr>
        <p:spPr>
          <a:xfrm>
            <a:off x="7276117" y="4551886"/>
            <a:ext cx="29845" cy="33655"/>
          </a:xfrm>
          <a:custGeom>
            <a:avLst/>
            <a:gdLst/>
            <a:ahLst/>
            <a:cxnLst/>
            <a:rect l="l" t="t" r="r" b="b"/>
            <a:pathLst>
              <a:path w="29845" h="33654">
                <a:moveTo>
                  <a:pt x="28314" y="0"/>
                </a:moveTo>
                <a:lnTo>
                  <a:pt x="1141" y="0"/>
                </a:lnTo>
                <a:lnTo>
                  <a:pt x="0" y="1519"/>
                </a:lnTo>
                <a:lnTo>
                  <a:pt x="0" y="31528"/>
                </a:lnTo>
                <a:lnTo>
                  <a:pt x="1141" y="33047"/>
                </a:lnTo>
                <a:lnTo>
                  <a:pt x="28314" y="33047"/>
                </a:lnTo>
                <a:lnTo>
                  <a:pt x="29642" y="31528"/>
                </a:lnTo>
                <a:lnTo>
                  <a:pt x="29642" y="1519"/>
                </a:lnTo>
                <a:lnTo>
                  <a:pt x="28314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123">
            <a:extLst>
              <a:ext uri="{FF2B5EF4-FFF2-40B4-BE49-F238E27FC236}">
                <a16:creationId xmlns:a16="http://schemas.microsoft.com/office/drawing/2014/main" id="{E138D942-4FA6-B649-1D36-A57E37FDC9C3}"/>
              </a:ext>
            </a:extLst>
          </p:cNvPr>
          <p:cNvSpPr/>
          <p:nvPr/>
        </p:nvSpPr>
        <p:spPr>
          <a:xfrm>
            <a:off x="7005520" y="4542394"/>
            <a:ext cx="122555" cy="285750"/>
          </a:xfrm>
          <a:custGeom>
            <a:avLst/>
            <a:gdLst/>
            <a:ahLst/>
            <a:cxnLst/>
            <a:rect l="l" t="t" r="r" b="b"/>
            <a:pathLst>
              <a:path w="122554" h="285750">
                <a:moveTo>
                  <a:pt x="16155" y="49379"/>
                </a:moveTo>
                <a:lnTo>
                  <a:pt x="4373" y="49379"/>
                </a:lnTo>
                <a:lnTo>
                  <a:pt x="0" y="53936"/>
                </a:lnTo>
                <a:lnTo>
                  <a:pt x="0" y="171303"/>
                </a:lnTo>
                <a:lnTo>
                  <a:pt x="10832" y="187442"/>
                </a:lnTo>
                <a:lnTo>
                  <a:pt x="10646" y="264170"/>
                </a:lnTo>
                <a:lnTo>
                  <a:pt x="28274" y="271069"/>
                </a:lnTo>
                <a:lnTo>
                  <a:pt x="46368" y="276918"/>
                </a:lnTo>
                <a:lnTo>
                  <a:pt x="64890" y="281663"/>
                </a:lnTo>
                <a:lnTo>
                  <a:pt x="83802" y="285250"/>
                </a:lnTo>
                <a:lnTo>
                  <a:pt x="84373" y="189916"/>
                </a:lnTo>
                <a:lnTo>
                  <a:pt x="100336" y="171303"/>
                </a:lnTo>
                <a:lnTo>
                  <a:pt x="100336" y="161425"/>
                </a:lnTo>
                <a:lnTo>
                  <a:pt x="105838" y="158300"/>
                </a:lnTo>
                <a:lnTo>
                  <a:pt x="111429" y="153946"/>
                </a:lnTo>
                <a:lnTo>
                  <a:pt x="116984" y="148633"/>
                </a:lnTo>
                <a:lnTo>
                  <a:pt x="122378" y="142626"/>
                </a:lnTo>
                <a:lnTo>
                  <a:pt x="122259" y="139017"/>
                </a:lnTo>
                <a:lnTo>
                  <a:pt x="100522" y="139017"/>
                </a:lnTo>
                <a:lnTo>
                  <a:pt x="100336" y="135595"/>
                </a:lnTo>
                <a:lnTo>
                  <a:pt x="100336" y="92298"/>
                </a:lnTo>
                <a:lnTo>
                  <a:pt x="22234" y="92298"/>
                </a:lnTo>
                <a:lnTo>
                  <a:pt x="20522" y="90971"/>
                </a:lnTo>
                <a:lnTo>
                  <a:pt x="20522" y="53936"/>
                </a:lnTo>
                <a:lnTo>
                  <a:pt x="16155" y="49379"/>
                </a:lnTo>
                <a:close/>
              </a:path>
              <a:path w="122554" h="285750">
                <a:moveTo>
                  <a:pt x="114586" y="110149"/>
                </a:moveTo>
                <a:lnTo>
                  <a:pt x="107557" y="118693"/>
                </a:lnTo>
                <a:lnTo>
                  <a:pt x="107936" y="134268"/>
                </a:lnTo>
                <a:lnTo>
                  <a:pt x="101093" y="139017"/>
                </a:lnTo>
                <a:lnTo>
                  <a:pt x="122259" y="139017"/>
                </a:lnTo>
                <a:lnTo>
                  <a:pt x="121429" y="113949"/>
                </a:lnTo>
                <a:lnTo>
                  <a:pt x="114586" y="110149"/>
                </a:lnTo>
                <a:close/>
              </a:path>
              <a:path w="122554" h="285750">
                <a:moveTo>
                  <a:pt x="42757" y="21081"/>
                </a:moveTo>
                <a:lnTo>
                  <a:pt x="31168" y="21081"/>
                </a:lnTo>
                <a:lnTo>
                  <a:pt x="26608" y="25638"/>
                </a:lnTo>
                <a:lnTo>
                  <a:pt x="26608" y="91157"/>
                </a:lnTo>
                <a:lnTo>
                  <a:pt x="24704" y="92298"/>
                </a:lnTo>
                <a:lnTo>
                  <a:pt x="100336" y="92298"/>
                </a:lnTo>
                <a:lnTo>
                  <a:pt x="100336" y="90016"/>
                </a:lnTo>
                <a:lnTo>
                  <a:pt x="74869" y="90016"/>
                </a:lnTo>
                <a:lnTo>
                  <a:pt x="74531" y="89638"/>
                </a:lnTo>
                <a:lnTo>
                  <a:pt x="51306" y="89638"/>
                </a:lnTo>
                <a:lnTo>
                  <a:pt x="49029" y="89446"/>
                </a:lnTo>
                <a:lnTo>
                  <a:pt x="47317" y="88689"/>
                </a:lnTo>
                <a:lnTo>
                  <a:pt x="47317" y="25638"/>
                </a:lnTo>
                <a:lnTo>
                  <a:pt x="42757" y="21081"/>
                </a:lnTo>
                <a:close/>
              </a:path>
              <a:path w="122554" h="285750">
                <a:moveTo>
                  <a:pt x="95962" y="27157"/>
                </a:moveTo>
                <a:lnTo>
                  <a:pt x="84373" y="27157"/>
                </a:lnTo>
                <a:lnTo>
                  <a:pt x="79813" y="31714"/>
                </a:lnTo>
                <a:lnTo>
                  <a:pt x="79813" y="88689"/>
                </a:lnTo>
                <a:lnTo>
                  <a:pt x="77722" y="90016"/>
                </a:lnTo>
                <a:lnTo>
                  <a:pt x="100336" y="90016"/>
                </a:lnTo>
                <a:lnTo>
                  <a:pt x="100336" y="31714"/>
                </a:lnTo>
                <a:lnTo>
                  <a:pt x="95962" y="27157"/>
                </a:lnTo>
                <a:close/>
              </a:path>
              <a:path w="122554" h="285750">
                <a:moveTo>
                  <a:pt x="68981" y="0"/>
                </a:moveTo>
                <a:lnTo>
                  <a:pt x="57392" y="0"/>
                </a:lnTo>
                <a:lnTo>
                  <a:pt x="52826" y="4364"/>
                </a:lnTo>
                <a:lnTo>
                  <a:pt x="52826" y="88689"/>
                </a:lnTo>
                <a:lnTo>
                  <a:pt x="51306" y="89638"/>
                </a:lnTo>
                <a:lnTo>
                  <a:pt x="74531" y="89638"/>
                </a:lnTo>
                <a:lnTo>
                  <a:pt x="73349" y="88311"/>
                </a:lnTo>
                <a:lnTo>
                  <a:pt x="73348" y="4364"/>
                </a:lnTo>
                <a:lnTo>
                  <a:pt x="68981" y="0"/>
                </a:lnTo>
                <a:close/>
              </a:path>
            </a:pathLst>
          </a:custGeom>
          <a:solidFill>
            <a:srgbClr val="EEC66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124">
            <a:extLst>
              <a:ext uri="{FF2B5EF4-FFF2-40B4-BE49-F238E27FC236}">
                <a16:creationId xmlns:a16="http://schemas.microsoft.com/office/drawing/2014/main" id="{A9C40B38-C95D-8762-1CFB-D5E5141F2A15}"/>
              </a:ext>
            </a:extLst>
          </p:cNvPr>
          <p:cNvSpPr/>
          <p:nvPr/>
        </p:nvSpPr>
        <p:spPr>
          <a:xfrm>
            <a:off x="7163242" y="4592152"/>
            <a:ext cx="122555" cy="233679"/>
          </a:xfrm>
          <a:custGeom>
            <a:avLst/>
            <a:gdLst/>
            <a:ahLst/>
            <a:cxnLst/>
            <a:rect l="l" t="t" r="r" b="b"/>
            <a:pathLst>
              <a:path w="122554" h="233679">
                <a:moveTo>
                  <a:pt x="7792" y="110341"/>
                </a:moveTo>
                <a:lnTo>
                  <a:pt x="949" y="114135"/>
                </a:lnTo>
                <a:lnTo>
                  <a:pt x="0" y="142626"/>
                </a:lnTo>
                <a:lnTo>
                  <a:pt x="5390" y="148633"/>
                </a:lnTo>
                <a:lnTo>
                  <a:pt x="10925" y="153946"/>
                </a:lnTo>
                <a:lnTo>
                  <a:pt x="16459" y="158300"/>
                </a:lnTo>
                <a:lnTo>
                  <a:pt x="21850" y="161425"/>
                </a:lnTo>
                <a:lnTo>
                  <a:pt x="21850" y="171303"/>
                </a:lnTo>
                <a:lnTo>
                  <a:pt x="38005" y="189913"/>
                </a:lnTo>
                <a:lnTo>
                  <a:pt x="38197" y="233214"/>
                </a:lnTo>
                <a:lnTo>
                  <a:pt x="57325" y="228659"/>
                </a:lnTo>
                <a:lnTo>
                  <a:pt x="75937" y="222982"/>
                </a:lnTo>
                <a:lnTo>
                  <a:pt x="94017" y="216202"/>
                </a:lnTo>
                <a:lnTo>
                  <a:pt x="111546" y="208335"/>
                </a:lnTo>
                <a:lnTo>
                  <a:pt x="111546" y="187444"/>
                </a:lnTo>
                <a:lnTo>
                  <a:pt x="122372" y="171303"/>
                </a:lnTo>
                <a:lnTo>
                  <a:pt x="122372" y="139017"/>
                </a:lnTo>
                <a:lnTo>
                  <a:pt x="21285" y="139017"/>
                </a:lnTo>
                <a:lnTo>
                  <a:pt x="14442" y="134460"/>
                </a:lnTo>
                <a:lnTo>
                  <a:pt x="14442" y="126480"/>
                </a:lnTo>
                <a:lnTo>
                  <a:pt x="14628" y="118885"/>
                </a:lnTo>
                <a:lnTo>
                  <a:pt x="7792" y="110341"/>
                </a:lnTo>
                <a:close/>
              </a:path>
              <a:path w="122554" h="233679">
                <a:moveTo>
                  <a:pt x="38005" y="27349"/>
                </a:moveTo>
                <a:lnTo>
                  <a:pt x="26416" y="27349"/>
                </a:lnTo>
                <a:lnTo>
                  <a:pt x="21850" y="31714"/>
                </a:lnTo>
                <a:lnTo>
                  <a:pt x="21850" y="139017"/>
                </a:lnTo>
                <a:lnTo>
                  <a:pt x="122372" y="139017"/>
                </a:lnTo>
                <a:lnTo>
                  <a:pt x="122372" y="92490"/>
                </a:lnTo>
                <a:lnTo>
                  <a:pt x="97482" y="92490"/>
                </a:lnTo>
                <a:lnTo>
                  <a:pt x="95583" y="91157"/>
                </a:lnTo>
                <a:lnTo>
                  <a:pt x="95583" y="90016"/>
                </a:lnTo>
                <a:lnTo>
                  <a:pt x="44655" y="90016"/>
                </a:lnTo>
                <a:lnTo>
                  <a:pt x="42565" y="88689"/>
                </a:lnTo>
                <a:lnTo>
                  <a:pt x="42565" y="31714"/>
                </a:lnTo>
                <a:lnTo>
                  <a:pt x="38005" y="27349"/>
                </a:lnTo>
                <a:close/>
              </a:path>
              <a:path w="122554" h="233679">
                <a:moveTo>
                  <a:pt x="117812" y="49565"/>
                </a:moveTo>
                <a:lnTo>
                  <a:pt x="106223" y="49565"/>
                </a:lnTo>
                <a:lnTo>
                  <a:pt x="101663" y="53936"/>
                </a:lnTo>
                <a:lnTo>
                  <a:pt x="101663" y="90965"/>
                </a:lnTo>
                <a:lnTo>
                  <a:pt x="100143" y="92298"/>
                </a:lnTo>
                <a:lnTo>
                  <a:pt x="97482" y="92490"/>
                </a:lnTo>
                <a:lnTo>
                  <a:pt x="122372" y="92490"/>
                </a:lnTo>
                <a:lnTo>
                  <a:pt x="122372" y="53936"/>
                </a:lnTo>
                <a:lnTo>
                  <a:pt x="117812" y="49565"/>
                </a:lnTo>
                <a:close/>
              </a:path>
              <a:path w="122554" h="233679">
                <a:moveTo>
                  <a:pt x="64985" y="0"/>
                </a:moveTo>
                <a:lnTo>
                  <a:pt x="53397" y="0"/>
                </a:lnTo>
                <a:lnTo>
                  <a:pt x="48837" y="4557"/>
                </a:lnTo>
                <a:lnTo>
                  <a:pt x="48837" y="88311"/>
                </a:lnTo>
                <a:lnTo>
                  <a:pt x="47317" y="90016"/>
                </a:lnTo>
                <a:lnTo>
                  <a:pt x="95583" y="90016"/>
                </a:lnTo>
                <a:lnTo>
                  <a:pt x="95583" y="89830"/>
                </a:lnTo>
                <a:lnTo>
                  <a:pt x="70879" y="89830"/>
                </a:lnTo>
                <a:lnTo>
                  <a:pt x="69545" y="88689"/>
                </a:lnTo>
                <a:lnTo>
                  <a:pt x="69545" y="4557"/>
                </a:lnTo>
                <a:lnTo>
                  <a:pt x="64985" y="0"/>
                </a:lnTo>
                <a:close/>
              </a:path>
              <a:path w="122554" h="233679">
                <a:moveTo>
                  <a:pt x="91209" y="21081"/>
                </a:moveTo>
                <a:lnTo>
                  <a:pt x="79428" y="21081"/>
                </a:lnTo>
                <a:lnTo>
                  <a:pt x="75061" y="25638"/>
                </a:lnTo>
                <a:lnTo>
                  <a:pt x="75061" y="88689"/>
                </a:lnTo>
                <a:lnTo>
                  <a:pt x="73348" y="89638"/>
                </a:lnTo>
                <a:lnTo>
                  <a:pt x="70879" y="89830"/>
                </a:lnTo>
                <a:lnTo>
                  <a:pt x="95583" y="89830"/>
                </a:lnTo>
                <a:lnTo>
                  <a:pt x="95583" y="25638"/>
                </a:lnTo>
                <a:lnTo>
                  <a:pt x="91209" y="21081"/>
                </a:lnTo>
                <a:close/>
              </a:path>
            </a:pathLst>
          </a:custGeom>
          <a:solidFill>
            <a:srgbClr val="EEC661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09" name="object 125">
            <a:extLst>
              <a:ext uri="{FF2B5EF4-FFF2-40B4-BE49-F238E27FC236}">
                <a16:creationId xmlns:a16="http://schemas.microsoft.com/office/drawing/2014/main" id="{0A4DE552-4A8F-ECB4-6EFC-B8E5E68579DF}"/>
              </a:ext>
            </a:extLst>
          </p:cNvPr>
          <p:cNvSpPr/>
          <p:nvPr/>
        </p:nvSpPr>
        <p:spPr>
          <a:xfrm>
            <a:off x="7009131" y="4546759"/>
            <a:ext cx="92922" cy="664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126">
            <a:extLst>
              <a:ext uri="{FF2B5EF4-FFF2-40B4-BE49-F238E27FC236}">
                <a16:creationId xmlns:a16="http://schemas.microsoft.com/office/drawing/2014/main" id="{1DBFE95B-AC1F-CADF-87CE-AFD276A58115}"/>
              </a:ext>
            </a:extLst>
          </p:cNvPr>
          <p:cNvSpPr/>
          <p:nvPr/>
        </p:nvSpPr>
        <p:spPr>
          <a:xfrm>
            <a:off x="7121248" y="4655959"/>
            <a:ext cx="6350" cy="17780"/>
          </a:xfrm>
          <a:custGeom>
            <a:avLst/>
            <a:gdLst/>
            <a:ahLst/>
            <a:cxnLst/>
            <a:rect l="l" t="t" r="r" b="b"/>
            <a:pathLst>
              <a:path w="6350" h="17779">
                <a:moveTo>
                  <a:pt x="4752" y="0"/>
                </a:moveTo>
                <a:lnTo>
                  <a:pt x="2090" y="762"/>
                </a:lnTo>
                <a:lnTo>
                  <a:pt x="0" y="3230"/>
                </a:lnTo>
                <a:lnTo>
                  <a:pt x="0" y="14626"/>
                </a:lnTo>
                <a:lnTo>
                  <a:pt x="2847" y="17472"/>
                </a:lnTo>
                <a:lnTo>
                  <a:pt x="6272" y="17664"/>
                </a:lnTo>
                <a:lnTo>
                  <a:pt x="5701" y="384"/>
                </a:lnTo>
                <a:lnTo>
                  <a:pt x="5316" y="192"/>
                </a:lnTo>
                <a:lnTo>
                  <a:pt x="5130" y="192"/>
                </a:lnTo>
                <a:lnTo>
                  <a:pt x="4752" y="0"/>
                </a:lnTo>
                <a:close/>
              </a:path>
            </a:pathLst>
          </a:custGeom>
          <a:solidFill>
            <a:srgbClr val="EEEEEE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11" name="object 127">
            <a:extLst>
              <a:ext uri="{FF2B5EF4-FFF2-40B4-BE49-F238E27FC236}">
                <a16:creationId xmlns:a16="http://schemas.microsoft.com/office/drawing/2014/main" id="{9D8E11AA-9E68-5E8A-F8F4-203E3105430E}"/>
              </a:ext>
            </a:extLst>
          </p:cNvPr>
          <p:cNvSpPr/>
          <p:nvPr/>
        </p:nvSpPr>
        <p:spPr>
          <a:xfrm>
            <a:off x="7163621" y="4705910"/>
            <a:ext cx="6350" cy="17780"/>
          </a:xfrm>
          <a:custGeom>
            <a:avLst/>
            <a:gdLst/>
            <a:ahLst/>
            <a:cxnLst/>
            <a:rect l="l" t="t" r="r" b="b"/>
            <a:pathLst>
              <a:path w="6350" h="17779">
                <a:moveTo>
                  <a:pt x="1333" y="0"/>
                </a:moveTo>
                <a:lnTo>
                  <a:pt x="1141" y="0"/>
                </a:lnTo>
                <a:lnTo>
                  <a:pt x="763" y="192"/>
                </a:lnTo>
                <a:lnTo>
                  <a:pt x="570" y="378"/>
                </a:lnTo>
                <a:lnTo>
                  <a:pt x="0" y="17664"/>
                </a:lnTo>
                <a:lnTo>
                  <a:pt x="3424" y="17472"/>
                </a:lnTo>
                <a:lnTo>
                  <a:pt x="6272" y="14626"/>
                </a:lnTo>
                <a:lnTo>
                  <a:pt x="6272" y="3230"/>
                </a:lnTo>
                <a:lnTo>
                  <a:pt x="4181" y="762"/>
                </a:lnTo>
                <a:lnTo>
                  <a:pt x="1333" y="0"/>
                </a:lnTo>
                <a:close/>
              </a:path>
            </a:pathLst>
          </a:custGeom>
          <a:solidFill>
            <a:srgbClr val="EEEEEE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12" name="object 128">
            <a:extLst>
              <a:ext uri="{FF2B5EF4-FFF2-40B4-BE49-F238E27FC236}">
                <a16:creationId xmlns:a16="http://schemas.microsoft.com/office/drawing/2014/main" id="{1C27AFE3-ED04-1AC4-58C9-490E90573450}"/>
              </a:ext>
            </a:extLst>
          </p:cNvPr>
          <p:cNvSpPr/>
          <p:nvPr/>
        </p:nvSpPr>
        <p:spPr>
          <a:xfrm>
            <a:off x="7188517" y="4624815"/>
            <a:ext cx="13335" cy="18415"/>
          </a:xfrm>
          <a:custGeom>
            <a:avLst/>
            <a:gdLst/>
            <a:ahLst/>
            <a:cxnLst/>
            <a:rect l="l" t="t" r="r" b="b"/>
            <a:pathLst>
              <a:path w="13334" h="18414">
                <a:moveTo>
                  <a:pt x="10261" y="0"/>
                </a:moveTo>
                <a:lnTo>
                  <a:pt x="3039" y="0"/>
                </a:lnTo>
                <a:lnTo>
                  <a:pt x="0" y="2852"/>
                </a:lnTo>
                <a:lnTo>
                  <a:pt x="0" y="15004"/>
                </a:lnTo>
                <a:lnTo>
                  <a:pt x="3039" y="18043"/>
                </a:lnTo>
                <a:lnTo>
                  <a:pt x="10261" y="18043"/>
                </a:lnTo>
                <a:lnTo>
                  <a:pt x="13301" y="15004"/>
                </a:lnTo>
                <a:lnTo>
                  <a:pt x="13301" y="2852"/>
                </a:lnTo>
                <a:lnTo>
                  <a:pt x="10261" y="0"/>
                </a:lnTo>
                <a:close/>
              </a:path>
            </a:pathLst>
          </a:custGeom>
          <a:solidFill>
            <a:srgbClr val="EEEEEE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13" name="object 129">
            <a:extLst>
              <a:ext uri="{FF2B5EF4-FFF2-40B4-BE49-F238E27FC236}">
                <a16:creationId xmlns:a16="http://schemas.microsoft.com/office/drawing/2014/main" id="{840747FE-8AC5-B715-DC3F-660BA4FF5ACD}"/>
              </a:ext>
            </a:extLst>
          </p:cNvPr>
          <p:cNvSpPr/>
          <p:nvPr/>
        </p:nvSpPr>
        <p:spPr>
          <a:xfrm>
            <a:off x="7216069" y="4596901"/>
            <a:ext cx="13335" cy="18415"/>
          </a:xfrm>
          <a:custGeom>
            <a:avLst/>
            <a:gdLst/>
            <a:ahLst/>
            <a:cxnLst/>
            <a:rect l="l" t="t" r="r" b="b"/>
            <a:pathLst>
              <a:path w="13334" h="18414">
                <a:moveTo>
                  <a:pt x="10261" y="0"/>
                </a:moveTo>
                <a:lnTo>
                  <a:pt x="3039" y="0"/>
                </a:lnTo>
                <a:lnTo>
                  <a:pt x="0" y="2845"/>
                </a:lnTo>
                <a:lnTo>
                  <a:pt x="0" y="14998"/>
                </a:lnTo>
                <a:lnTo>
                  <a:pt x="3039" y="18036"/>
                </a:lnTo>
                <a:lnTo>
                  <a:pt x="10261" y="18036"/>
                </a:lnTo>
                <a:lnTo>
                  <a:pt x="13301" y="14998"/>
                </a:lnTo>
                <a:lnTo>
                  <a:pt x="13301" y="2845"/>
                </a:lnTo>
                <a:lnTo>
                  <a:pt x="10261" y="0"/>
                </a:lnTo>
                <a:close/>
              </a:path>
            </a:pathLst>
          </a:custGeom>
          <a:solidFill>
            <a:srgbClr val="EEEEEE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14" name="object 130">
            <a:extLst>
              <a:ext uri="{FF2B5EF4-FFF2-40B4-BE49-F238E27FC236}">
                <a16:creationId xmlns:a16="http://schemas.microsoft.com/office/drawing/2014/main" id="{7E2E7645-F259-B4C4-5CED-B202B159431B}"/>
              </a:ext>
            </a:extLst>
          </p:cNvPr>
          <p:cNvSpPr/>
          <p:nvPr/>
        </p:nvSpPr>
        <p:spPr>
          <a:xfrm>
            <a:off x="7242100" y="4617598"/>
            <a:ext cx="13335" cy="18415"/>
          </a:xfrm>
          <a:custGeom>
            <a:avLst/>
            <a:gdLst/>
            <a:ahLst/>
            <a:cxnLst/>
            <a:rect l="l" t="t" r="r" b="b"/>
            <a:pathLst>
              <a:path w="13334" h="18414">
                <a:moveTo>
                  <a:pt x="10261" y="0"/>
                </a:moveTo>
                <a:lnTo>
                  <a:pt x="2853" y="0"/>
                </a:lnTo>
                <a:lnTo>
                  <a:pt x="0" y="2852"/>
                </a:lnTo>
                <a:lnTo>
                  <a:pt x="0" y="15004"/>
                </a:lnTo>
                <a:lnTo>
                  <a:pt x="2853" y="17850"/>
                </a:lnTo>
                <a:lnTo>
                  <a:pt x="10261" y="17850"/>
                </a:lnTo>
                <a:lnTo>
                  <a:pt x="13115" y="15004"/>
                </a:lnTo>
                <a:lnTo>
                  <a:pt x="13115" y="2852"/>
                </a:lnTo>
                <a:lnTo>
                  <a:pt x="10261" y="0"/>
                </a:lnTo>
                <a:close/>
              </a:path>
            </a:pathLst>
          </a:custGeom>
          <a:solidFill>
            <a:srgbClr val="EEEEEE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15" name="object 131">
            <a:extLst>
              <a:ext uri="{FF2B5EF4-FFF2-40B4-BE49-F238E27FC236}">
                <a16:creationId xmlns:a16="http://schemas.microsoft.com/office/drawing/2014/main" id="{6A9CCBAA-8D27-119F-8B77-23452EB2FF1B}"/>
              </a:ext>
            </a:extLst>
          </p:cNvPr>
          <p:cNvSpPr/>
          <p:nvPr/>
        </p:nvSpPr>
        <p:spPr>
          <a:xfrm>
            <a:off x="7268895" y="4646659"/>
            <a:ext cx="13335" cy="18415"/>
          </a:xfrm>
          <a:custGeom>
            <a:avLst/>
            <a:gdLst/>
            <a:ahLst/>
            <a:cxnLst/>
            <a:rect l="l" t="t" r="r" b="b"/>
            <a:pathLst>
              <a:path w="13334" h="18414">
                <a:moveTo>
                  <a:pt x="10068" y="0"/>
                </a:moveTo>
                <a:lnTo>
                  <a:pt x="2853" y="0"/>
                </a:lnTo>
                <a:lnTo>
                  <a:pt x="0" y="3038"/>
                </a:lnTo>
                <a:lnTo>
                  <a:pt x="0" y="15190"/>
                </a:lnTo>
                <a:lnTo>
                  <a:pt x="2853" y="18036"/>
                </a:lnTo>
                <a:lnTo>
                  <a:pt x="10068" y="18036"/>
                </a:lnTo>
                <a:lnTo>
                  <a:pt x="13115" y="15190"/>
                </a:lnTo>
                <a:lnTo>
                  <a:pt x="13115" y="3038"/>
                </a:lnTo>
                <a:lnTo>
                  <a:pt x="10068" y="0"/>
                </a:lnTo>
                <a:close/>
              </a:path>
            </a:pathLst>
          </a:custGeom>
          <a:solidFill>
            <a:srgbClr val="EEEEEE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16" name="object 132">
            <a:extLst>
              <a:ext uri="{FF2B5EF4-FFF2-40B4-BE49-F238E27FC236}">
                <a16:creationId xmlns:a16="http://schemas.microsoft.com/office/drawing/2014/main" id="{ED3EE029-4294-9DF4-5AE8-2976CF9DF5B3}"/>
              </a:ext>
            </a:extLst>
          </p:cNvPr>
          <p:cNvSpPr/>
          <p:nvPr/>
        </p:nvSpPr>
        <p:spPr>
          <a:xfrm>
            <a:off x="6613503" y="4466998"/>
            <a:ext cx="84455" cy="24130"/>
          </a:xfrm>
          <a:custGeom>
            <a:avLst/>
            <a:gdLst/>
            <a:ahLst/>
            <a:cxnLst/>
            <a:rect l="l" t="t" r="r" b="b"/>
            <a:pathLst>
              <a:path w="84454" h="24129">
                <a:moveTo>
                  <a:pt x="82850" y="0"/>
                </a:moveTo>
                <a:lnTo>
                  <a:pt x="0" y="17472"/>
                </a:lnTo>
                <a:lnTo>
                  <a:pt x="1330" y="23548"/>
                </a:lnTo>
                <a:lnTo>
                  <a:pt x="84370" y="6076"/>
                </a:lnTo>
                <a:lnTo>
                  <a:pt x="82850" y="0"/>
                </a:lnTo>
                <a:close/>
              </a:path>
            </a:pathLst>
          </a:custGeom>
          <a:solidFill>
            <a:srgbClr val="F0C40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133">
            <a:extLst>
              <a:ext uri="{FF2B5EF4-FFF2-40B4-BE49-F238E27FC236}">
                <a16:creationId xmlns:a16="http://schemas.microsoft.com/office/drawing/2014/main" id="{94C2D6E3-7024-C3B0-7776-958D086A5757}"/>
              </a:ext>
            </a:extLst>
          </p:cNvPr>
          <p:cNvSpPr/>
          <p:nvPr/>
        </p:nvSpPr>
        <p:spPr>
          <a:xfrm>
            <a:off x="6641058" y="4398056"/>
            <a:ext cx="64769" cy="67310"/>
          </a:xfrm>
          <a:custGeom>
            <a:avLst/>
            <a:gdLst/>
            <a:ahLst/>
            <a:cxnLst/>
            <a:rect l="l" t="t" r="r" b="b"/>
            <a:pathLst>
              <a:path w="64770" h="67310">
                <a:moveTo>
                  <a:pt x="4367" y="0"/>
                </a:moveTo>
                <a:lnTo>
                  <a:pt x="0" y="4179"/>
                </a:lnTo>
                <a:lnTo>
                  <a:pt x="60233" y="66852"/>
                </a:lnTo>
                <a:lnTo>
                  <a:pt x="64607" y="62487"/>
                </a:lnTo>
                <a:lnTo>
                  <a:pt x="4367" y="0"/>
                </a:lnTo>
                <a:close/>
              </a:path>
            </a:pathLst>
          </a:custGeom>
          <a:solidFill>
            <a:srgbClr val="F0C40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134">
            <a:extLst>
              <a:ext uri="{FF2B5EF4-FFF2-40B4-BE49-F238E27FC236}">
                <a16:creationId xmlns:a16="http://schemas.microsoft.com/office/drawing/2014/main" id="{1B9EB149-3274-A941-62DC-8A209464E172}"/>
              </a:ext>
            </a:extLst>
          </p:cNvPr>
          <p:cNvSpPr/>
          <p:nvPr/>
        </p:nvSpPr>
        <p:spPr>
          <a:xfrm>
            <a:off x="6594881" y="4407363"/>
            <a:ext cx="45720" cy="78105"/>
          </a:xfrm>
          <a:custGeom>
            <a:avLst/>
            <a:gdLst/>
            <a:ahLst/>
            <a:cxnLst/>
            <a:rect l="l" t="t" r="r" b="b"/>
            <a:pathLst>
              <a:path w="45720" h="78104">
                <a:moveTo>
                  <a:pt x="40095" y="0"/>
                </a:moveTo>
                <a:lnTo>
                  <a:pt x="0" y="74639"/>
                </a:lnTo>
                <a:lnTo>
                  <a:pt x="5510" y="77863"/>
                </a:lnTo>
                <a:lnTo>
                  <a:pt x="45606" y="3038"/>
                </a:lnTo>
                <a:lnTo>
                  <a:pt x="40095" y="0"/>
                </a:lnTo>
                <a:close/>
              </a:path>
            </a:pathLst>
          </a:custGeom>
          <a:solidFill>
            <a:srgbClr val="F0C40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135">
            <a:extLst>
              <a:ext uri="{FF2B5EF4-FFF2-40B4-BE49-F238E27FC236}">
                <a16:creationId xmlns:a16="http://schemas.microsoft.com/office/drawing/2014/main" id="{8616F3FF-EFBA-18C5-B339-199D5F0F3BEA}"/>
              </a:ext>
            </a:extLst>
          </p:cNvPr>
          <p:cNvSpPr/>
          <p:nvPr/>
        </p:nvSpPr>
        <p:spPr>
          <a:xfrm>
            <a:off x="6572719" y="4466714"/>
            <a:ext cx="45085" cy="45085"/>
          </a:xfrm>
          <a:custGeom>
            <a:avLst/>
            <a:gdLst/>
            <a:ahLst/>
            <a:cxnLst/>
            <a:rect l="l" t="t" r="r" b="b"/>
            <a:pathLst>
              <a:path w="45084" h="45085">
                <a:moveTo>
                  <a:pt x="25368" y="0"/>
                </a:moveTo>
                <a:lnTo>
                  <a:pt x="16725" y="236"/>
                </a:lnTo>
                <a:lnTo>
                  <a:pt x="8669" y="3892"/>
                </a:lnTo>
                <a:lnTo>
                  <a:pt x="2776" y="10450"/>
                </a:lnTo>
                <a:lnTo>
                  <a:pt x="0" y="18610"/>
                </a:lnTo>
                <a:lnTo>
                  <a:pt x="466" y="27339"/>
                </a:lnTo>
                <a:lnTo>
                  <a:pt x="4299" y="35606"/>
                </a:lnTo>
                <a:lnTo>
                  <a:pt x="11045" y="41779"/>
                </a:lnTo>
                <a:lnTo>
                  <a:pt x="19216" y="44819"/>
                </a:lnTo>
                <a:lnTo>
                  <a:pt x="27814" y="44582"/>
                </a:lnTo>
                <a:lnTo>
                  <a:pt x="35843" y="40926"/>
                </a:lnTo>
                <a:lnTo>
                  <a:pt x="41843" y="34260"/>
                </a:lnTo>
                <a:lnTo>
                  <a:pt x="44655" y="26064"/>
                </a:lnTo>
                <a:lnTo>
                  <a:pt x="44153" y="17371"/>
                </a:lnTo>
                <a:lnTo>
                  <a:pt x="40213" y="9212"/>
                </a:lnTo>
                <a:lnTo>
                  <a:pt x="33548" y="3039"/>
                </a:lnTo>
                <a:lnTo>
                  <a:pt x="25368" y="0"/>
                </a:lnTo>
                <a:close/>
              </a:path>
            </a:pathLst>
          </a:custGeom>
          <a:solidFill>
            <a:srgbClr val="F463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136">
            <a:extLst>
              <a:ext uri="{FF2B5EF4-FFF2-40B4-BE49-F238E27FC236}">
                <a16:creationId xmlns:a16="http://schemas.microsoft.com/office/drawing/2014/main" id="{EBABC515-79AE-6DD8-D650-9E1F1AD32369}"/>
              </a:ext>
            </a:extLst>
          </p:cNvPr>
          <p:cNvSpPr/>
          <p:nvPr/>
        </p:nvSpPr>
        <p:spPr>
          <a:xfrm>
            <a:off x="6624715" y="4382796"/>
            <a:ext cx="37465" cy="37465"/>
          </a:xfrm>
          <a:custGeom>
            <a:avLst/>
            <a:gdLst/>
            <a:ahLst/>
            <a:cxnLst/>
            <a:rect l="l" t="t" r="r" b="b"/>
            <a:pathLst>
              <a:path w="37465" h="37464">
                <a:moveTo>
                  <a:pt x="21046" y="0"/>
                </a:moveTo>
                <a:lnTo>
                  <a:pt x="13884" y="217"/>
                </a:lnTo>
                <a:lnTo>
                  <a:pt x="7220" y="3300"/>
                </a:lnTo>
                <a:lnTo>
                  <a:pt x="2327" y="8783"/>
                </a:lnTo>
                <a:lnTo>
                  <a:pt x="0" y="15548"/>
                </a:lnTo>
                <a:lnTo>
                  <a:pt x="380" y="22742"/>
                </a:lnTo>
                <a:lnTo>
                  <a:pt x="3610" y="29509"/>
                </a:lnTo>
                <a:lnTo>
                  <a:pt x="9203" y="34650"/>
                </a:lnTo>
                <a:lnTo>
                  <a:pt x="16008" y="37174"/>
                </a:lnTo>
                <a:lnTo>
                  <a:pt x="23171" y="36956"/>
                </a:lnTo>
                <a:lnTo>
                  <a:pt x="29836" y="33873"/>
                </a:lnTo>
                <a:lnTo>
                  <a:pt x="34728" y="28390"/>
                </a:lnTo>
                <a:lnTo>
                  <a:pt x="37054" y="21625"/>
                </a:lnTo>
                <a:lnTo>
                  <a:pt x="36672" y="14431"/>
                </a:lnTo>
                <a:lnTo>
                  <a:pt x="33441" y="7665"/>
                </a:lnTo>
                <a:lnTo>
                  <a:pt x="27850" y="2524"/>
                </a:lnTo>
                <a:lnTo>
                  <a:pt x="21046" y="0"/>
                </a:lnTo>
                <a:close/>
              </a:path>
            </a:pathLst>
          </a:custGeom>
          <a:solidFill>
            <a:srgbClr val="F463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137">
            <a:extLst>
              <a:ext uri="{FF2B5EF4-FFF2-40B4-BE49-F238E27FC236}">
                <a16:creationId xmlns:a16="http://schemas.microsoft.com/office/drawing/2014/main" id="{688EC4D4-BC73-BBA0-C36E-A29ABDDD3736}"/>
              </a:ext>
            </a:extLst>
          </p:cNvPr>
          <p:cNvSpPr/>
          <p:nvPr/>
        </p:nvSpPr>
        <p:spPr>
          <a:xfrm>
            <a:off x="6685713" y="4437751"/>
            <a:ext cx="56515" cy="57150"/>
          </a:xfrm>
          <a:custGeom>
            <a:avLst/>
            <a:gdLst/>
            <a:ahLst/>
            <a:cxnLst/>
            <a:rect l="l" t="t" r="r" b="b"/>
            <a:pathLst>
              <a:path w="56515" h="57150">
                <a:moveTo>
                  <a:pt x="32016" y="0"/>
                </a:moveTo>
                <a:lnTo>
                  <a:pt x="21179" y="313"/>
                </a:lnTo>
                <a:lnTo>
                  <a:pt x="11018" y="4935"/>
                </a:lnTo>
                <a:lnTo>
                  <a:pt x="3532" y="13306"/>
                </a:lnTo>
                <a:lnTo>
                  <a:pt x="0" y="23618"/>
                </a:lnTo>
                <a:lnTo>
                  <a:pt x="599" y="34606"/>
                </a:lnTo>
                <a:lnTo>
                  <a:pt x="5509" y="45008"/>
                </a:lnTo>
                <a:lnTo>
                  <a:pt x="13990" y="52696"/>
                </a:lnTo>
                <a:lnTo>
                  <a:pt x="24323" y="56523"/>
                </a:lnTo>
                <a:lnTo>
                  <a:pt x="35224" y="56253"/>
                </a:lnTo>
                <a:lnTo>
                  <a:pt x="45412" y="51655"/>
                </a:lnTo>
                <a:lnTo>
                  <a:pt x="52791" y="43283"/>
                </a:lnTo>
                <a:lnTo>
                  <a:pt x="56267" y="32971"/>
                </a:lnTo>
                <a:lnTo>
                  <a:pt x="55647" y="21983"/>
                </a:lnTo>
                <a:lnTo>
                  <a:pt x="50735" y="11582"/>
                </a:lnTo>
                <a:lnTo>
                  <a:pt x="42284" y="3815"/>
                </a:lnTo>
                <a:lnTo>
                  <a:pt x="32016" y="0"/>
                </a:lnTo>
                <a:close/>
              </a:path>
            </a:pathLst>
          </a:custGeom>
          <a:solidFill>
            <a:srgbClr val="F463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138">
            <a:extLst>
              <a:ext uri="{FF2B5EF4-FFF2-40B4-BE49-F238E27FC236}">
                <a16:creationId xmlns:a16="http://schemas.microsoft.com/office/drawing/2014/main" id="{6DFA4F64-F05A-B1FE-34E6-1613D45066B9}"/>
              </a:ext>
            </a:extLst>
          </p:cNvPr>
          <p:cNvSpPr/>
          <p:nvPr/>
        </p:nvSpPr>
        <p:spPr>
          <a:xfrm>
            <a:off x="6796683" y="4453512"/>
            <a:ext cx="26034" cy="18415"/>
          </a:xfrm>
          <a:custGeom>
            <a:avLst/>
            <a:gdLst/>
            <a:ahLst/>
            <a:cxnLst/>
            <a:rect l="l" t="t" r="r" b="b"/>
            <a:pathLst>
              <a:path w="26034" h="18414">
                <a:moveTo>
                  <a:pt x="1141" y="0"/>
                </a:moveTo>
                <a:lnTo>
                  <a:pt x="0" y="1903"/>
                </a:lnTo>
                <a:lnTo>
                  <a:pt x="24325" y="17850"/>
                </a:lnTo>
                <a:lnTo>
                  <a:pt x="25467" y="16145"/>
                </a:lnTo>
                <a:lnTo>
                  <a:pt x="1141" y="0"/>
                </a:lnTo>
                <a:close/>
              </a:path>
            </a:pathLst>
          </a:custGeom>
          <a:solidFill>
            <a:srgbClr val="F0C40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139">
            <a:extLst>
              <a:ext uri="{FF2B5EF4-FFF2-40B4-BE49-F238E27FC236}">
                <a16:creationId xmlns:a16="http://schemas.microsoft.com/office/drawing/2014/main" id="{8F1EEA2B-0B66-5147-C97C-96D5284DB619}"/>
              </a:ext>
            </a:extLst>
          </p:cNvPr>
          <p:cNvSpPr/>
          <p:nvPr/>
        </p:nvSpPr>
        <p:spPr>
          <a:xfrm>
            <a:off x="6817398" y="4436231"/>
            <a:ext cx="6985" cy="29209"/>
          </a:xfrm>
          <a:custGeom>
            <a:avLst/>
            <a:gdLst/>
            <a:ahLst/>
            <a:cxnLst/>
            <a:rect l="l" t="t" r="r" b="b"/>
            <a:pathLst>
              <a:path w="6984" h="29210">
                <a:moveTo>
                  <a:pt x="2090" y="0"/>
                </a:moveTo>
                <a:lnTo>
                  <a:pt x="0" y="378"/>
                </a:lnTo>
                <a:lnTo>
                  <a:pt x="4752" y="29054"/>
                </a:lnTo>
                <a:lnTo>
                  <a:pt x="6843" y="28676"/>
                </a:lnTo>
                <a:lnTo>
                  <a:pt x="2090" y="0"/>
                </a:lnTo>
                <a:close/>
              </a:path>
            </a:pathLst>
          </a:custGeom>
          <a:solidFill>
            <a:srgbClr val="F0C40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140">
            <a:extLst>
              <a:ext uri="{FF2B5EF4-FFF2-40B4-BE49-F238E27FC236}">
                <a16:creationId xmlns:a16="http://schemas.microsoft.com/office/drawing/2014/main" id="{549CF78F-37DF-E078-FAB4-0FAFA8B7B5A6}"/>
              </a:ext>
            </a:extLst>
          </p:cNvPr>
          <p:cNvSpPr/>
          <p:nvPr/>
        </p:nvSpPr>
        <p:spPr>
          <a:xfrm>
            <a:off x="6793835" y="4433193"/>
            <a:ext cx="23495" cy="20320"/>
          </a:xfrm>
          <a:custGeom>
            <a:avLst/>
            <a:gdLst/>
            <a:ahLst/>
            <a:cxnLst/>
            <a:rect l="l" t="t" r="r" b="b"/>
            <a:pathLst>
              <a:path w="23495" h="20320">
                <a:moveTo>
                  <a:pt x="21664" y="0"/>
                </a:moveTo>
                <a:lnTo>
                  <a:pt x="0" y="18228"/>
                </a:lnTo>
                <a:lnTo>
                  <a:pt x="1327" y="19940"/>
                </a:lnTo>
                <a:lnTo>
                  <a:pt x="22991" y="1711"/>
                </a:lnTo>
                <a:lnTo>
                  <a:pt x="21664" y="0"/>
                </a:lnTo>
                <a:close/>
              </a:path>
            </a:pathLst>
          </a:custGeom>
          <a:solidFill>
            <a:srgbClr val="F0C40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141">
            <a:extLst>
              <a:ext uri="{FF2B5EF4-FFF2-40B4-BE49-F238E27FC236}">
                <a16:creationId xmlns:a16="http://schemas.microsoft.com/office/drawing/2014/main" id="{0CF33285-05E9-BF0E-DD78-3A3301C5EFAA}"/>
              </a:ext>
            </a:extLst>
          </p:cNvPr>
          <p:cNvSpPr/>
          <p:nvPr/>
        </p:nvSpPr>
        <p:spPr>
          <a:xfrm>
            <a:off x="6814736" y="44628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984" y="0"/>
                </a:moveTo>
                <a:lnTo>
                  <a:pt x="4559" y="2281"/>
                </a:lnTo>
                <a:lnTo>
                  <a:pt x="949" y="4557"/>
                </a:lnTo>
                <a:lnTo>
                  <a:pt x="0" y="9114"/>
                </a:lnTo>
                <a:lnTo>
                  <a:pt x="4559" y="16331"/>
                </a:lnTo>
                <a:lnTo>
                  <a:pt x="9312" y="17472"/>
                </a:lnTo>
                <a:lnTo>
                  <a:pt x="12730" y="15383"/>
                </a:lnTo>
                <a:lnTo>
                  <a:pt x="16155" y="13107"/>
                </a:lnTo>
                <a:lnTo>
                  <a:pt x="17296" y="8358"/>
                </a:lnTo>
                <a:lnTo>
                  <a:pt x="12730" y="1140"/>
                </a:lnTo>
                <a:lnTo>
                  <a:pt x="7984" y="0"/>
                </a:lnTo>
                <a:close/>
              </a:path>
            </a:pathLst>
          </a:custGeom>
          <a:solidFill>
            <a:srgbClr val="F463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142">
            <a:extLst>
              <a:ext uri="{FF2B5EF4-FFF2-40B4-BE49-F238E27FC236}">
                <a16:creationId xmlns:a16="http://schemas.microsoft.com/office/drawing/2014/main" id="{014F2C8A-5D96-FFD6-D630-E5519FEB2498}"/>
              </a:ext>
            </a:extLst>
          </p:cNvPr>
          <p:cNvSpPr/>
          <p:nvPr/>
        </p:nvSpPr>
        <p:spPr>
          <a:xfrm>
            <a:off x="6787756" y="444516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6650" y="0"/>
                </a:moveTo>
                <a:lnTo>
                  <a:pt x="3796" y="1704"/>
                </a:lnTo>
                <a:lnTo>
                  <a:pt x="756" y="3608"/>
                </a:lnTo>
                <a:lnTo>
                  <a:pt x="0" y="7595"/>
                </a:lnTo>
                <a:lnTo>
                  <a:pt x="1898" y="10441"/>
                </a:lnTo>
                <a:lnTo>
                  <a:pt x="3796" y="13479"/>
                </a:lnTo>
                <a:lnTo>
                  <a:pt x="7599" y="14428"/>
                </a:lnTo>
                <a:lnTo>
                  <a:pt x="10639" y="12530"/>
                </a:lnTo>
                <a:lnTo>
                  <a:pt x="13493" y="10819"/>
                </a:lnTo>
                <a:lnTo>
                  <a:pt x="14250" y="6832"/>
                </a:lnTo>
                <a:lnTo>
                  <a:pt x="12227" y="3608"/>
                </a:lnTo>
                <a:lnTo>
                  <a:pt x="10447" y="948"/>
                </a:lnTo>
                <a:lnTo>
                  <a:pt x="6650" y="0"/>
                </a:lnTo>
                <a:close/>
              </a:path>
            </a:pathLst>
          </a:custGeom>
          <a:solidFill>
            <a:srgbClr val="F463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143">
            <a:extLst>
              <a:ext uri="{FF2B5EF4-FFF2-40B4-BE49-F238E27FC236}">
                <a16:creationId xmlns:a16="http://schemas.microsoft.com/office/drawing/2014/main" id="{0F14B550-C2CF-E5A6-D454-E38D1A3C9884}"/>
              </a:ext>
            </a:extLst>
          </p:cNvPr>
          <p:cNvSpPr/>
          <p:nvPr/>
        </p:nvSpPr>
        <p:spPr>
          <a:xfrm>
            <a:off x="6806566" y="4419708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10075" y="0"/>
                </a:moveTo>
                <a:lnTo>
                  <a:pt x="5701" y="2659"/>
                </a:lnTo>
                <a:lnTo>
                  <a:pt x="1141" y="5505"/>
                </a:lnTo>
                <a:lnTo>
                  <a:pt x="0" y="11396"/>
                </a:lnTo>
                <a:lnTo>
                  <a:pt x="5701" y="20510"/>
                </a:lnTo>
                <a:lnTo>
                  <a:pt x="11595" y="21843"/>
                </a:lnTo>
                <a:lnTo>
                  <a:pt x="16155" y="19183"/>
                </a:lnTo>
                <a:lnTo>
                  <a:pt x="20522" y="16331"/>
                </a:lnTo>
                <a:lnTo>
                  <a:pt x="21664" y="10447"/>
                </a:lnTo>
                <a:lnTo>
                  <a:pt x="15962" y="1333"/>
                </a:lnTo>
                <a:lnTo>
                  <a:pt x="10075" y="0"/>
                </a:lnTo>
                <a:close/>
              </a:path>
            </a:pathLst>
          </a:custGeom>
          <a:solidFill>
            <a:srgbClr val="F463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144">
            <a:extLst>
              <a:ext uri="{FF2B5EF4-FFF2-40B4-BE49-F238E27FC236}">
                <a16:creationId xmlns:a16="http://schemas.microsoft.com/office/drawing/2014/main" id="{B66963D1-77FB-55FC-FAE2-1D8A95F2850F}"/>
              </a:ext>
            </a:extLst>
          </p:cNvPr>
          <p:cNvSpPr/>
          <p:nvPr/>
        </p:nvSpPr>
        <p:spPr>
          <a:xfrm>
            <a:off x="6741201" y="4308802"/>
            <a:ext cx="12065" cy="52069"/>
          </a:xfrm>
          <a:custGeom>
            <a:avLst/>
            <a:gdLst/>
            <a:ahLst/>
            <a:cxnLst/>
            <a:rect l="l" t="t" r="r" b="b"/>
            <a:pathLst>
              <a:path w="12065" h="52070">
                <a:moveTo>
                  <a:pt x="3610" y="0"/>
                </a:moveTo>
                <a:lnTo>
                  <a:pt x="0" y="564"/>
                </a:lnTo>
                <a:lnTo>
                  <a:pt x="8170" y="51655"/>
                </a:lnTo>
                <a:lnTo>
                  <a:pt x="11781" y="51084"/>
                </a:lnTo>
                <a:lnTo>
                  <a:pt x="3610" y="0"/>
                </a:lnTo>
                <a:close/>
              </a:path>
            </a:pathLst>
          </a:custGeom>
          <a:solidFill>
            <a:srgbClr val="F0C40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145">
            <a:extLst>
              <a:ext uri="{FF2B5EF4-FFF2-40B4-BE49-F238E27FC236}">
                <a16:creationId xmlns:a16="http://schemas.microsoft.com/office/drawing/2014/main" id="{C6F577D0-71BA-84A9-CF51-F116FB2B27D5}"/>
              </a:ext>
            </a:extLst>
          </p:cNvPr>
          <p:cNvSpPr/>
          <p:nvPr/>
        </p:nvSpPr>
        <p:spPr>
          <a:xfrm>
            <a:off x="6698822" y="4303482"/>
            <a:ext cx="41275" cy="35560"/>
          </a:xfrm>
          <a:custGeom>
            <a:avLst/>
            <a:gdLst/>
            <a:ahLst/>
            <a:cxnLst/>
            <a:rect l="l" t="t" r="r" b="b"/>
            <a:pathLst>
              <a:path w="41275" h="35560">
                <a:moveTo>
                  <a:pt x="38768" y="0"/>
                </a:moveTo>
                <a:lnTo>
                  <a:pt x="0" y="32477"/>
                </a:lnTo>
                <a:lnTo>
                  <a:pt x="2469" y="35323"/>
                </a:lnTo>
                <a:lnTo>
                  <a:pt x="41237" y="2845"/>
                </a:lnTo>
                <a:lnTo>
                  <a:pt x="38768" y="0"/>
                </a:lnTo>
                <a:close/>
              </a:path>
            </a:pathLst>
          </a:custGeom>
          <a:solidFill>
            <a:srgbClr val="F0C40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146">
            <a:extLst>
              <a:ext uri="{FF2B5EF4-FFF2-40B4-BE49-F238E27FC236}">
                <a16:creationId xmlns:a16="http://schemas.microsoft.com/office/drawing/2014/main" id="{5B305FB8-3CD1-A0F5-19D1-5816F09C4AE4}"/>
              </a:ext>
            </a:extLst>
          </p:cNvPr>
          <p:cNvSpPr/>
          <p:nvPr/>
        </p:nvSpPr>
        <p:spPr>
          <a:xfrm>
            <a:off x="6704145" y="4339754"/>
            <a:ext cx="45720" cy="31750"/>
          </a:xfrm>
          <a:custGeom>
            <a:avLst/>
            <a:gdLst/>
            <a:ahLst/>
            <a:cxnLst/>
            <a:rect l="l" t="t" r="r" b="b"/>
            <a:pathLst>
              <a:path w="45720" h="31750">
                <a:moveTo>
                  <a:pt x="1898" y="0"/>
                </a:moveTo>
                <a:lnTo>
                  <a:pt x="0" y="3038"/>
                </a:lnTo>
                <a:lnTo>
                  <a:pt x="43321" y="31714"/>
                </a:lnTo>
                <a:lnTo>
                  <a:pt x="45226" y="28676"/>
                </a:lnTo>
                <a:lnTo>
                  <a:pt x="1898" y="0"/>
                </a:lnTo>
                <a:close/>
              </a:path>
            </a:pathLst>
          </a:custGeom>
          <a:solidFill>
            <a:srgbClr val="F0C40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147">
            <a:extLst>
              <a:ext uri="{FF2B5EF4-FFF2-40B4-BE49-F238E27FC236}">
                <a16:creationId xmlns:a16="http://schemas.microsoft.com/office/drawing/2014/main" id="{F68584B0-ADEE-E43E-B798-BF56A81EC4E9}"/>
              </a:ext>
            </a:extLst>
          </p:cNvPr>
          <p:cNvSpPr/>
          <p:nvPr/>
        </p:nvSpPr>
        <p:spPr>
          <a:xfrm>
            <a:off x="6736257" y="4356278"/>
            <a:ext cx="31115" cy="31750"/>
          </a:xfrm>
          <a:custGeom>
            <a:avLst/>
            <a:gdLst/>
            <a:ahLst/>
            <a:cxnLst/>
            <a:rect l="l" t="t" r="r" b="b"/>
            <a:pathLst>
              <a:path w="31115" h="31750">
                <a:moveTo>
                  <a:pt x="14250" y="0"/>
                </a:moveTo>
                <a:lnTo>
                  <a:pt x="1712" y="7973"/>
                </a:lnTo>
                <a:lnTo>
                  <a:pt x="0" y="16331"/>
                </a:lnTo>
                <a:lnTo>
                  <a:pt x="3989" y="22786"/>
                </a:lnTo>
                <a:lnTo>
                  <a:pt x="8170" y="29054"/>
                </a:lnTo>
                <a:lnTo>
                  <a:pt x="16533" y="31144"/>
                </a:lnTo>
                <a:lnTo>
                  <a:pt x="22805" y="27157"/>
                </a:lnTo>
                <a:lnTo>
                  <a:pt x="28885" y="23356"/>
                </a:lnTo>
                <a:lnTo>
                  <a:pt x="30783" y="15004"/>
                </a:lnTo>
                <a:lnTo>
                  <a:pt x="26602" y="8544"/>
                </a:lnTo>
                <a:lnTo>
                  <a:pt x="22613" y="2089"/>
                </a:lnTo>
                <a:lnTo>
                  <a:pt x="14250" y="0"/>
                </a:lnTo>
                <a:close/>
              </a:path>
            </a:pathLst>
          </a:custGeom>
          <a:solidFill>
            <a:srgbClr val="F463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148">
            <a:extLst>
              <a:ext uri="{FF2B5EF4-FFF2-40B4-BE49-F238E27FC236}">
                <a16:creationId xmlns:a16="http://schemas.microsoft.com/office/drawing/2014/main" id="{A617BB07-DD98-F28F-B891-EC354A5CC765}"/>
              </a:ext>
            </a:extLst>
          </p:cNvPr>
          <p:cNvSpPr/>
          <p:nvPr/>
        </p:nvSpPr>
        <p:spPr>
          <a:xfrm>
            <a:off x="6687990" y="4324563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4" h="26035">
                <a:moveTo>
                  <a:pt x="11781" y="0"/>
                </a:moveTo>
                <a:lnTo>
                  <a:pt x="1519" y="6454"/>
                </a:lnTo>
                <a:lnTo>
                  <a:pt x="0" y="13479"/>
                </a:lnTo>
                <a:lnTo>
                  <a:pt x="6843" y="24119"/>
                </a:lnTo>
                <a:lnTo>
                  <a:pt x="13686" y="25824"/>
                </a:lnTo>
                <a:lnTo>
                  <a:pt x="19002" y="22600"/>
                </a:lnTo>
                <a:lnTo>
                  <a:pt x="24133" y="19369"/>
                </a:lnTo>
                <a:lnTo>
                  <a:pt x="25653" y="12344"/>
                </a:lnTo>
                <a:lnTo>
                  <a:pt x="18816" y="1704"/>
                </a:lnTo>
                <a:lnTo>
                  <a:pt x="11781" y="0"/>
                </a:lnTo>
                <a:close/>
              </a:path>
            </a:pathLst>
          </a:custGeom>
          <a:solidFill>
            <a:srgbClr val="F463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149">
            <a:extLst>
              <a:ext uri="{FF2B5EF4-FFF2-40B4-BE49-F238E27FC236}">
                <a16:creationId xmlns:a16="http://schemas.microsoft.com/office/drawing/2014/main" id="{C1681F82-BF50-9822-098F-94237F72CC5E}"/>
              </a:ext>
            </a:extLst>
          </p:cNvPr>
          <p:cNvSpPr/>
          <p:nvPr/>
        </p:nvSpPr>
        <p:spPr>
          <a:xfrm>
            <a:off x="6724270" y="4281769"/>
            <a:ext cx="33655" cy="34290"/>
          </a:xfrm>
          <a:custGeom>
            <a:avLst/>
            <a:gdLst/>
            <a:ahLst/>
            <a:cxnLst/>
            <a:rect l="l" t="t" r="r" b="b"/>
            <a:pathLst>
              <a:path w="33654" h="34289">
                <a:moveTo>
                  <a:pt x="13755" y="0"/>
                </a:moveTo>
                <a:lnTo>
                  <a:pt x="7426" y="2343"/>
                </a:lnTo>
                <a:lnTo>
                  <a:pt x="2646" y="6983"/>
                </a:lnTo>
                <a:lnTo>
                  <a:pt x="111" y="12976"/>
                </a:lnTo>
                <a:lnTo>
                  <a:pt x="0" y="19540"/>
                </a:lnTo>
                <a:lnTo>
                  <a:pt x="2488" y="25892"/>
                </a:lnTo>
                <a:lnTo>
                  <a:pt x="7211" y="30921"/>
                </a:lnTo>
                <a:lnTo>
                  <a:pt x="13199" y="33654"/>
                </a:lnTo>
                <a:lnTo>
                  <a:pt x="19722" y="33930"/>
                </a:lnTo>
                <a:lnTo>
                  <a:pt x="26051" y="31590"/>
                </a:lnTo>
                <a:lnTo>
                  <a:pt x="30910" y="26947"/>
                </a:lnTo>
                <a:lnTo>
                  <a:pt x="33436" y="20953"/>
                </a:lnTo>
                <a:lnTo>
                  <a:pt x="33504" y="14390"/>
                </a:lnTo>
                <a:lnTo>
                  <a:pt x="30989" y="8041"/>
                </a:lnTo>
                <a:lnTo>
                  <a:pt x="26266" y="3008"/>
                </a:lnTo>
                <a:lnTo>
                  <a:pt x="20278" y="275"/>
                </a:lnTo>
                <a:lnTo>
                  <a:pt x="13755" y="0"/>
                </a:lnTo>
                <a:close/>
              </a:path>
            </a:pathLst>
          </a:custGeom>
          <a:solidFill>
            <a:srgbClr val="F463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150">
            <a:extLst>
              <a:ext uri="{FF2B5EF4-FFF2-40B4-BE49-F238E27FC236}">
                <a16:creationId xmlns:a16="http://schemas.microsoft.com/office/drawing/2014/main" id="{2351D914-FB1C-74B5-4432-48438C678616}"/>
              </a:ext>
            </a:extLst>
          </p:cNvPr>
          <p:cNvSpPr/>
          <p:nvPr/>
        </p:nvSpPr>
        <p:spPr>
          <a:xfrm>
            <a:off x="7480964" y="4225048"/>
            <a:ext cx="120095" cy="11299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151">
            <a:extLst>
              <a:ext uri="{FF2B5EF4-FFF2-40B4-BE49-F238E27FC236}">
                <a16:creationId xmlns:a16="http://schemas.microsoft.com/office/drawing/2014/main" id="{39599725-6E9F-F45C-B85B-3401213B68CE}"/>
              </a:ext>
            </a:extLst>
          </p:cNvPr>
          <p:cNvSpPr/>
          <p:nvPr/>
        </p:nvSpPr>
        <p:spPr>
          <a:xfrm>
            <a:off x="7453598" y="4410971"/>
            <a:ext cx="200025" cy="255904"/>
          </a:xfrm>
          <a:custGeom>
            <a:avLst/>
            <a:gdLst/>
            <a:ahLst/>
            <a:cxnLst/>
            <a:rect l="l" t="t" r="r" b="b"/>
            <a:pathLst>
              <a:path w="200025" h="255904">
                <a:moveTo>
                  <a:pt x="194586" y="0"/>
                </a:moveTo>
                <a:lnTo>
                  <a:pt x="5509" y="0"/>
                </a:lnTo>
                <a:lnTo>
                  <a:pt x="0" y="5698"/>
                </a:lnTo>
                <a:lnTo>
                  <a:pt x="0" y="249551"/>
                </a:lnTo>
                <a:lnTo>
                  <a:pt x="5509" y="255435"/>
                </a:lnTo>
                <a:lnTo>
                  <a:pt x="194586" y="255435"/>
                </a:lnTo>
                <a:lnTo>
                  <a:pt x="199903" y="249551"/>
                </a:lnTo>
                <a:lnTo>
                  <a:pt x="199902" y="5698"/>
                </a:lnTo>
                <a:lnTo>
                  <a:pt x="194586" y="0"/>
                </a:lnTo>
                <a:close/>
              </a:path>
            </a:pathLst>
          </a:custGeom>
          <a:solidFill>
            <a:srgbClr val="F39C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152">
            <a:extLst>
              <a:ext uri="{FF2B5EF4-FFF2-40B4-BE49-F238E27FC236}">
                <a16:creationId xmlns:a16="http://schemas.microsoft.com/office/drawing/2014/main" id="{1E43C0D8-E189-1C18-3CA3-3C5CFDCE3BE5}"/>
              </a:ext>
            </a:extLst>
          </p:cNvPr>
          <p:cNvSpPr/>
          <p:nvPr/>
        </p:nvSpPr>
        <p:spPr>
          <a:xfrm>
            <a:off x="7463289" y="4385333"/>
            <a:ext cx="180522" cy="26967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153">
            <a:extLst>
              <a:ext uri="{FF2B5EF4-FFF2-40B4-BE49-F238E27FC236}">
                <a16:creationId xmlns:a16="http://schemas.microsoft.com/office/drawing/2014/main" id="{363CBF5A-D1BE-3D1C-35CA-37650079F9DA}"/>
              </a:ext>
            </a:extLst>
          </p:cNvPr>
          <p:cNvSpPr/>
          <p:nvPr/>
        </p:nvSpPr>
        <p:spPr>
          <a:xfrm>
            <a:off x="7551459" y="4410971"/>
            <a:ext cx="102235" cy="255904"/>
          </a:xfrm>
          <a:custGeom>
            <a:avLst/>
            <a:gdLst/>
            <a:ahLst/>
            <a:cxnLst/>
            <a:rect l="l" t="t" r="r" b="b"/>
            <a:pathLst>
              <a:path w="102234" h="255904">
                <a:moveTo>
                  <a:pt x="96725" y="0"/>
                </a:moveTo>
                <a:lnTo>
                  <a:pt x="48837" y="0"/>
                </a:lnTo>
                <a:lnTo>
                  <a:pt x="48837" y="11203"/>
                </a:lnTo>
                <a:lnTo>
                  <a:pt x="92351" y="11203"/>
                </a:lnTo>
                <a:lnTo>
                  <a:pt x="92351" y="244039"/>
                </a:lnTo>
                <a:lnTo>
                  <a:pt x="0" y="244039"/>
                </a:lnTo>
                <a:lnTo>
                  <a:pt x="0" y="255435"/>
                </a:lnTo>
                <a:lnTo>
                  <a:pt x="96725" y="255435"/>
                </a:lnTo>
                <a:lnTo>
                  <a:pt x="102042" y="249551"/>
                </a:lnTo>
                <a:lnTo>
                  <a:pt x="102041" y="5698"/>
                </a:lnTo>
                <a:lnTo>
                  <a:pt x="96725" y="0"/>
                </a:lnTo>
                <a:close/>
              </a:path>
            </a:pathLst>
          </a:custGeom>
          <a:solidFill>
            <a:srgbClr val="DE8F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154">
            <a:extLst>
              <a:ext uri="{FF2B5EF4-FFF2-40B4-BE49-F238E27FC236}">
                <a16:creationId xmlns:a16="http://schemas.microsoft.com/office/drawing/2014/main" id="{8E86C548-1394-9005-8243-119E3A712C5A}"/>
              </a:ext>
            </a:extLst>
          </p:cNvPr>
          <p:cNvSpPr/>
          <p:nvPr/>
        </p:nvSpPr>
        <p:spPr>
          <a:xfrm>
            <a:off x="7482863" y="4410971"/>
            <a:ext cx="160948" cy="2440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155">
            <a:extLst>
              <a:ext uri="{FF2B5EF4-FFF2-40B4-BE49-F238E27FC236}">
                <a16:creationId xmlns:a16="http://schemas.microsoft.com/office/drawing/2014/main" id="{5D709E57-D394-BCCA-AC5B-C22370D2E723}"/>
              </a:ext>
            </a:extLst>
          </p:cNvPr>
          <p:cNvSpPr/>
          <p:nvPr/>
        </p:nvSpPr>
        <p:spPr>
          <a:xfrm>
            <a:off x="6704902" y="4505881"/>
            <a:ext cx="138837" cy="1279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156">
            <a:extLst>
              <a:ext uri="{FF2B5EF4-FFF2-40B4-BE49-F238E27FC236}">
                <a16:creationId xmlns:a16="http://schemas.microsoft.com/office/drawing/2014/main" id="{78FFCDD3-D551-2CA6-F6A7-16875FFD6005}"/>
              </a:ext>
            </a:extLst>
          </p:cNvPr>
          <p:cNvSpPr/>
          <p:nvPr/>
        </p:nvSpPr>
        <p:spPr>
          <a:xfrm>
            <a:off x="4735067" y="4469129"/>
            <a:ext cx="167005" cy="168910"/>
          </a:xfrm>
          <a:custGeom>
            <a:avLst/>
            <a:gdLst/>
            <a:ahLst/>
            <a:cxnLst/>
            <a:rect l="l" t="t" r="r" b="b"/>
            <a:pathLst>
              <a:path w="167004" h="168910">
                <a:moveTo>
                  <a:pt x="166878" y="0"/>
                </a:moveTo>
                <a:lnTo>
                  <a:pt x="126365" y="0"/>
                </a:lnTo>
                <a:lnTo>
                  <a:pt x="64262" y="20193"/>
                </a:lnTo>
                <a:lnTo>
                  <a:pt x="38094" y="34153"/>
                </a:lnTo>
                <a:lnTo>
                  <a:pt x="17795" y="55197"/>
                </a:lnTo>
                <a:lnTo>
                  <a:pt x="4665" y="81504"/>
                </a:lnTo>
                <a:lnTo>
                  <a:pt x="0" y="111252"/>
                </a:lnTo>
                <a:lnTo>
                  <a:pt x="0" y="168402"/>
                </a:lnTo>
                <a:lnTo>
                  <a:pt x="166878" y="168402"/>
                </a:lnTo>
                <a:lnTo>
                  <a:pt x="1668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157">
            <a:extLst>
              <a:ext uri="{FF2B5EF4-FFF2-40B4-BE49-F238E27FC236}">
                <a16:creationId xmlns:a16="http://schemas.microsoft.com/office/drawing/2014/main" id="{FCF02268-A567-C664-673B-F5D63FB231A5}"/>
              </a:ext>
            </a:extLst>
          </p:cNvPr>
          <p:cNvSpPr/>
          <p:nvPr/>
        </p:nvSpPr>
        <p:spPr>
          <a:xfrm>
            <a:off x="4901946" y="4469129"/>
            <a:ext cx="170180" cy="168910"/>
          </a:xfrm>
          <a:custGeom>
            <a:avLst/>
            <a:gdLst/>
            <a:ahLst/>
            <a:cxnLst/>
            <a:rect l="l" t="t" r="r" b="b"/>
            <a:pathLst>
              <a:path w="170179" h="168910">
                <a:moveTo>
                  <a:pt x="43433" y="0"/>
                </a:moveTo>
                <a:lnTo>
                  <a:pt x="0" y="0"/>
                </a:lnTo>
                <a:lnTo>
                  <a:pt x="0" y="168402"/>
                </a:lnTo>
                <a:lnTo>
                  <a:pt x="169925" y="168402"/>
                </a:lnTo>
                <a:lnTo>
                  <a:pt x="169925" y="111252"/>
                </a:lnTo>
                <a:lnTo>
                  <a:pt x="152114" y="55197"/>
                </a:lnTo>
                <a:lnTo>
                  <a:pt x="105537" y="20193"/>
                </a:lnTo>
                <a:lnTo>
                  <a:pt x="43433" y="0"/>
                </a:lnTo>
                <a:close/>
              </a:path>
            </a:pathLst>
          </a:custGeom>
          <a:solidFill>
            <a:srgbClr val="D0D1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158">
            <a:extLst>
              <a:ext uri="{FF2B5EF4-FFF2-40B4-BE49-F238E27FC236}">
                <a16:creationId xmlns:a16="http://schemas.microsoft.com/office/drawing/2014/main" id="{AB6702A1-BC9E-4441-0B86-4C5CC2059D04}"/>
              </a:ext>
            </a:extLst>
          </p:cNvPr>
          <p:cNvSpPr/>
          <p:nvPr/>
        </p:nvSpPr>
        <p:spPr>
          <a:xfrm>
            <a:off x="4860797" y="4426458"/>
            <a:ext cx="85725" cy="85725"/>
          </a:xfrm>
          <a:custGeom>
            <a:avLst/>
            <a:gdLst/>
            <a:ahLst/>
            <a:cxnLst/>
            <a:rect l="l" t="t" r="r" b="b"/>
            <a:pathLst>
              <a:path w="85725" h="85725">
                <a:moveTo>
                  <a:pt x="85343" y="0"/>
                </a:moveTo>
                <a:lnTo>
                  <a:pt x="0" y="0"/>
                </a:lnTo>
                <a:lnTo>
                  <a:pt x="0" y="42672"/>
                </a:lnTo>
                <a:lnTo>
                  <a:pt x="42672" y="85344"/>
                </a:lnTo>
                <a:lnTo>
                  <a:pt x="85343" y="42672"/>
                </a:lnTo>
                <a:lnTo>
                  <a:pt x="85343" y="0"/>
                </a:lnTo>
                <a:close/>
              </a:path>
            </a:pathLst>
          </a:custGeom>
          <a:solidFill>
            <a:srgbClr val="FDD7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159">
            <a:extLst>
              <a:ext uri="{FF2B5EF4-FFF2-40B4-BE49-F238E27FC236}">
                <a16:creationId xmlns:a16="http://schemas.microsoft.com/office/drawing/2014/main" id="{E62D5D2B-CC1F-C740-8862-D5F41B897A6B}"/>
              </a:ext>
            </a:extLst>
          </p:cNvPr>
          <p:cNvSpPr/>
          <p:nvPr/>
        </p:nvSpPr>
        <p:spPr>
          <a:xfrm>
            <a:off x="4901946" y="4426458"/>
            <a:ext cx="44450" cy="85725"/>
          </a:xfrm>
          <a:custGeom>
            <a:avLst/>
            <a:gdLst/>
            <a:ahLst/>
            <a:cxnLst/>
            <a:rect l="l" t="t" r="r" b="b"/>
            <a:pathLst>
              <a:path w="44450" h="85725">
                <a:moveTo>
                  <a:pt x="44195" y="0"/>
                </a:moveTo>
                <a:lnTo>
                  <a:pt x="0" y="0"/>
                </a:lnTo>
                <a:lnTo>
                  <a:pt x="0" y="83820"/>
                </a:lnTo>
                <a:lnTo>
                  <a:pt x="1524" y="85344"/>
                </a:lnTo>
                <a:lnTo>
                  <a:pt x="44195" y="42672"/>
                </a:lnTo>
                <a:lnTo>
                  <a:pt x="44195" y="0"/>
                </a:lnTo>
                <a:close/>
              </a:path>
            </a:pathLst>
          </a:custGeom>
          <a:solidFill>
            <a:srgbClr val="EEC0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160">
            <a:extLst>
              <a:ext uri="{FF2B5EF4-FFF2-40B4-BE49-F238E27FC236}">
                <a16:creationId xmlns:a16="http://schemas.microsoft.com/office/drawing/2014/main" id="{A3C43B04-208D-8D67-C78E-C550187BB3EA}"/>
              </a:ext>
            </a:extLst>
          </p:cNvPr>
          <p:cNvSpPr/>
          <p:nvPr/>
        </p:nvSpPr>
        <p:spPr>
          <a:xfrm>
            <a:off x="4818126" y="4255008"/>
            <a:ext cx="171450" cy="214629"/>
          </a:xfrm>
          <a:custGeom>
            <a:avLst/>
            <a:gdLst/>
            <a:ahLst/>
            <a:cxnLst/>
            <a:rect l="l" t="t" r="r" b="b"/>
            <a:pathLst>
              <a:path w="171450" h="214629">
                <a:moveTo>
                  <a:pt x="85725" y="0"/>
                </a:moveTo>
                <a:lnTo>
                  <a:pt x="52345" y="8405"/>
                </a:lnTo>
                <a:lnTo>
                  <a:pt x="25098" y="31337"/>
                </a:lnTo>
                <a:lnTo>
                  <a:pt x="6732" y="65365"/>
                </a:lnTo>
                <a:lnTo>
                  <a:pt x="0" y="107061"/>
                </a:lnTo>
                <a:lnTo>
                  <a:pt x="6732" y="148756"/>
                </a:lnTo>
                <a:lnTo>
                  <a:pt x="25098" y="182784"/>
                </a:lnTo>
                <a:lnTo>
                  <a:pt x="52345" y="205716"/>
                </a:lnTo>
                <a:lnTo>
                  <a:pt x="85725" y="214122"/>
                </a:lnTo>
                <a:lnTo>
                  <a:pt x="119104" y="205716"/>
                </a:lnTo>
                <a:lnTo>
                  <a:pt x="146351" y="182784"/>
                </a:lnTo>
                <a:lnTo>
                  <a:pt x="164717" y="148756"/>
                </a:lnTo>
                <a:lnTo>
                  <a:pt x="171450" y="107061"/>
                </a:lnTo>
                <a:lnTo>
                  <a:pt x="164717" y="65365"/>
                </a:lnTo>
                <a:lnTo>
                  <a:pt x="146351" y="31337"/>
                </a:lnTo>
                <a:lnTo>
                  <a:pt x="119104" y="8405"/>
                </a:lnTo>
                <a:lnTo>
                  <a:pt x="85725" y="0"/>
                </a:lnTo>
                <a:close/>
              </a:path>
            </a:pathLst>
          </a:custGeom>
          <a:solidFill>
            <a:srgbClr val="F4E2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161">
            <a:extLst>
              <a:ext uri="{FF2B5EF4-FFF2-40B4-BE49-F238E27FC236}">
                <a16:creationId xmlns:a16="http://schemas.microsoft.com/office/drawing/2014/main" id="{81EA5FB4-2458-CB86-EB8A-532BD3885FE4}"/>
              </a:ext>
            </a:extLst>
          </p:cNvPr>
          <p:cNvSpPr/>
          <p:nvPr/>
        </p:nvSpPr>
        <p:spPr>
          <a:xfrm>
            <a:off x="4901946" y="4255008"/>
            <a:ext cx="87630" cy="214629"/>
          </a:xfrm>
          <a:custGeom>
            <a:avLst/>
            <a:gdLst/>
            <a:ahLst/>
            <a:cxnLst/>
            <a:rect l="l" t="t" r="r" b="b"/>
            <a:pathLst>
              <a:path w="87629" h="214629">
                <a:moveTo>
                  <a:pt x="1396" y="0"/>
                </a:moveTo>
                <a:lnTo>
                  <a:pt x="0" y="0"/>
                </a:lnTo>
                <a:lnTo>
                  <a:pt x="0" y="214122"/>
                </a:lnTo>
                <a:lnTo>
                  <a:pt x="1396" y="214122"/>
                </a:lnTo>
                <a:lnTo>
                  <a:pt x="34909" y="200683"/>
                </a:lnTo>
                <a:lnTo>
                  <a:pt x="62325" y="167576"/>
                </a:lnTo>
                <a:lnTo>
                  <a:pt x="80835" y="125610"/>
                </a:lnTo>
                <a:lnTo>
                  <a:pt x="87629" y="85598"/>
                </a:lnTo>
                <a:lnTo>
                  <a:pt x="80835" y="52345"/>
                </a:lnTo>
                <a:lnTo>
                  <a:pt x="62325" y="25130"/>
                </a:lnTo>
                <a:lnTo>
                  <a:pt x="34909" y="6748"/>
                </a:lnTo>
                <a:lnTo>
                  <a:pt x="1396" y="0"/>
                </a:lnTo>
                <a:close/>
              </a:path>
            </a:pathLst>
          </a:custGeom>
          <a:solidFill>
            <a:srgbClr val="FDD7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162">
            <a:extLst>
              <a:ext uri="{FF2B5EF4-FFF2-40B4-BE49-F238E27FC236}">
                <a16:creationId xmlns:a16="http://schemas.microsoft.com/office/drawing/2014/main" id="{8447A29D-51B2-C3EA-A541-9FC4F8B40CCF}"/>
              </a:ext>
            </a:extLst>
          </p:cNvPr>
          <p:cNvSpPr/>
          <p:nvPr/>
        </p:nvSpPr>
        <p:spPr>
          <a:xfrm>
            <a:off x="4818126" y="4255008"/>
            <a:ext cx="171450" cy="151130"/>
          </a:xfrm>
          <a:custGeom>
            <a:avLst/>
            <a:gdLst/>
            <a:ahLst/>
            <a:cxnLst/>
            <a:rect l="l" t="t" r="r" b="b"/>
            <a:pathLst>
              <a:path w="171450" h="151129">
                <a:moveTo>
                  <a:pt x="85725" y="0"/>
                </a:moveTo>
                <a:lnTo>
                  <a:pt x="52399" y="6748"/>
                </a:lnTo>
                <a:lnTo>
                  <a:pt x="25146" y="25130"/>
                </a:lnTo>
                <a:lnTo>
                  <a:pt x="6750" y="52345"/>
                </a:lnTo>
                <a:lnTo>
                  <a:pt x="0" y="85598"/>
                </a:lnTo>
                <a:lnTo>
                  <a:pt x="1172" y="100566"/>
                </a:lnTo>
                <a:lnTo>
                  <a:pt x="4524" y="116855"/>
                </a:lnTo>
                <a:lnTo>
                  <a:pt x="9804" y="133836"/>
                </a:lnTo>
                <a:lnTo>
                  <a:pt x="16763" y="150876"/>
                </a:lnTo>
                <a:lnTo>
                  <a:pt x="15466" y="141122"/>
                </a:lnTo>
                <a:lnTo>
                  <a:pt x="15069" y="133836"/>
                </a:lnTo>
                <a:lnTo>
                  <a:pt x="15156" y="122997"/>
                </a:lnTo>
                <a:lnTo>
                  <a:pt x="16001" y="115316"/>
                </a:lnTo>
                <a:lnTo>
                  <a:pt x="55675" y="108850"/>
                </a:lnTo>
                <a:lnTo>
                  <a:pt x="89836" y="98837"/>
                </a:lnTo>
                <a:lnTo>
                  <a:pt x="113782" y="89634"/>
                </a:lnTo>
                <a:lnTo>
                  <a:pt x="122809" y="85598"/>
                </a:lnTo>
                <a:lnTo>
                  <a:pt x="171450" y="85598"/>
                </a:lnTo>
                <a:lnTo>
                  <a:pt x="164699" y="52345"/>
                </a:lnTo>
                <a:lnTo>
                  <a:pt x="146303" y="25130"/>
                </a:lnTo>
                <a:lnTo>
                  <a:pt x="119050" y="6748"/>
                </a:lnTo>
                <a:lnTo>
                  <a:pt x="85725" y="0"/>
                </a:lnTo>
                <a:close/>
              </a:path>
              <a:path w="171450" h="151129">
                <a:moveTo>
                  <a:pt x="171450" y="85598"/>
                </a:moveTo>
                <a:lnTo>
                  <a:pt x="122809" y="85598"/>
                </a:lnTo>
                <a:lnTo>
                  <a:pt x="124207" y="87574"/>
                </a:lnTo>
                <a:lnTo>
                  <a:pt x="129143" y="92741"/>
                </a:lnTo>
                <a:lnTo>
                  <a:pt x="138721" y="99956"/>
                </a:lnTo>
                <a:lnTo>
                  <a:pt x="154050" y="108077"/>
                </a:lnTo>
                <a:lnTo>
                  <a:pt x="155476" y="116855"/>
                </a:lnTo>
                <a:lnTo>
                  <a:pt x="156273" y="127285"/>
                </a:lnTo>
                <a:lnTo>
                  <a:pt x="156122" y="138866"/>
                </a:lnTo>
                <a:lnTo>
                  <a:pt x="154686" y="150876"/>
                </a:lnTo>
                <a:lnTo>
                  <a:pt x="161645" y="133836"/>
                </a:lnTo>
                <a:lnTo>
                  <a:pt x="166937" y="116800"/>
                </a:lnTo>
                <a:lnTo>
                  <a:pt x="170277" y="100566"/>
                </a:lnTo>
                <a:lnTo>
                  <a:pt x="171450" y="85598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163">
            <a:extLst>
              <a:ext uri="{FF2B5EF4-FFF2-40B4-BE49-F238E27FC236}">
                <a16:creationId xmlns:a16="http://schemas.microsoft.com/office/drawing/2014/main" id="{9412E187-FDFB-C0AE-4B63-7588FEE0108A}"/>
              </a:ext>
            </a:extLst>
          </p:cNvPr>
          <p:cNvSpPr/>
          <p:nvPr/>
        </p:nvSpPr>
        <p:spPr>
          <a:xfrm>
            <a:off x="4901946" y="4255008"/>
            <a:ext cx="87630" cy="151130"/>
          </a:xfrm>
          <a:custGeom>
            <a:avLst/>
            <a:gdLst/>
            <a:ahLst/>
            <a:cxnLst/>
            <a:rect l="l" t="t" r="r" b="b"/>
            <a:pathLst>
              <a:path w="87629" h="151129">
                <a:moveTo>
                  <a:pt x="87629" y="85598"/>
                </a:moveTo>
                <a:lnTo>
                  <a:pt x="38734" y="85598"/>
                </a:lnTo>
                <a:lnTo>
                  <a:pt x="40135" y="87574"/>
                </a:lnTo>
                <a:lnTo>
                  <a:pt x="45085" y="92741"/>
                </a:lnTo>
                <a:lnTo>
                  <a:pt x="54701" y="99956"/>
                </a:lnTo>
                <a:lnTo>
                  <a:pt x="70103" y="108077"/>
                </a:lnTo>
                <a:lnTo>
                  <a:pt x="71549" y="116855"/>
                </a:lnTo>
                <a:lnTo>
                  <a:pt x="72390" y="127285"/>
                </a:lnTo>
                <a:lnTo>
                  <a:pt x="72282" y="138866"/>
                </a:lnTo>
                <a:lnTo>
                  <a:pt x="70865" y="150876"/>
                </a:lnTo>
                <a:lnTo>
                  <a:pt x="77771" y="133836"/>
                </a:lnTo>
                <a:lnTo>
                  <a:pt x="83069" y="116800"/>
                </a:lnTo>
                <a:lnTo>
                  <a:pt x="86439" y="100566"/>
                </a:lnTo>
                <a:lnTo>
                  <a:pt x="87629" y="85598"/>
                </a:lnTo>
                <a:close/>
              </a:path>
              <a:path w="87629" h="151129">
                <a:moveTo>
                  <a:pt x="1396" y="0"/>
                </a:moveTo>
                <a:lnTo>
                  <a:pt x="0" y="0"/>
                </a:lnTo>
                <a:lnTo>
                  <a:pt x="0" y="100076"/>
                </a:lnTo>
                <a:lnTo>
                  <a:pt x="15910" y="94759"/>
                </a:lnTo>
                <a:lnTo>
                  <a:pt x="28130" y="90122"/>
                </a:lnTo>
                <a:lnTo>
                  <a:pt x="35968" y="86842"/>
                </a:lnTo>
                <a:lnTo>
                  <a:pt x="38734" y="85598"/>
                </a:lnTo>
                <a:lnTo>
                  <a:pt x="87629" y="85598"/>
                </a:lnTo>
                <a:lnTo>
                  <a:pt x="80835" y="52345"/>
                </a:lnTo>
                <a:lnTo>
                  <a:pt x="62325" y="25130"/>
                </a:lnTo>
                <a:lnTo>
                  <a:pt x="34909" y="6748"/>
                </a:lnTo>
                <a:lnTo>
                  <a:pt x="1396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164">
            <a:extLst>
              <a:ext uri="{FF2B5EF4-FFF2-40B4-BE49-F238E27FC236}">
                <a16:creationId xmlns:a16="http://schemas.microsoft.com/office/drawing/2014/main" id="{37FC86FF-B009-7C14-DA7B-BCC352511094}"/>
              </a:ext>
            </a:extLst>
          </p:cNvPr>
          <p:cNvSpPr/>
          <p:nvPr/>
        </p:nvSpPr>
        <p:spPr>
          <a:xfrm>
            <a:off x="4885944" y="4524755"/>
            <a:ext cx="35560" cy="111760"/>
          </a:xfrm>
          <a:custGeom>
            <a:avLst/>
            <a:gdLst/>
            <a:ahLst/>
            <a:cxnLst/>
            <a:rect l="l" t="t" r="r" b="b"/>
            <a:pathLst>
              <a:path w="35560" h="111760">
                <a:moveTo>
                  <a:pt x="23875" y="0"/>
                </a:moveTo>
                <a:lnTo>
                  <a:pt x="11175" y="0"/>
                </a:lnTo>
                <a:lnTo>
                  <a:pt x="0" y="111252"/>
                </a:lnTo>
                <a:lnTo>
                  <a:pt x="35051" y="111252"/>
                </a:lnTo>
                <a:lnTo>
                  <a:pt x="23875" y="0"/>
                </a:lnTo>
                <a:close/>
              </a:path>
            </a:pathLst>
          </a:custGeom>
          <a:solidFill>
            <a:srgbClr val="0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165">
            <a:extLst>
              <a:ext uri="{FF2B5EF4-FFF2-40B4-BE49-F238E27FC236}">
                <a16:creationId xmlns:a16="http://schemas.microsoft.com/office/drawing/2014/main" id="{6EB25AA8-E2CD-74C0-0FA5-A193B4A6A56D}"/>
              </a:ext>
            </a:extLst>
          </p:cNvPr>
          <p:cNvSpPr/>
          <p:nvPr/>
        </p:nvSpPr>
        <p:spPr>
          <a:xfrm>
            <a:off x="4901946" y="4524755"/>
            <a:ext cx="19050" cy="111760"/>
          </a:xfrm>
          <a:custGeom>
            <a:avLst/>
            <a:gdLst/>
            <a:ahLst/>
            <a:cxnLst/>
            <a:rect l="l" t="t" r="r" b="b"/>
            <a:pathLst>
              <a:path w="19050" h="111760">
                <a:moveTo>
                  <a:pt x="7874" y="0"/>
                </a:moveTo>
                <a:lnTo>
                  <a:pt x="0" y="0"/>
                </a:lnTo>
                <a:lnTo>
                  <a:pt x="0" y="111252"/>
                </a:lnTo>
                <a:lnTo>
                  <a:pt x="19050" y="111252"/>
                </a:lnTo>
                <a:lnTo>
                  <a:pt x="7874" y="0"/>
                </a:lnTo>
                <a:close/>
              </a:path>
            </a:pathLst>
          </a:custGeom>
          <a:solidFill>
            <a:srgbClr val="00928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166">
            <a:extLst>
              <a:ext uri="{FF2B5EF4-FFF2-40B4-BE49-F238E27FC236}">
                <a16:creationId xmlns:a16="http://schemas.microsoft.com/office/drawing/2014/main" id="{D7A9055C-D8A1-3801-5C79-085F2B1667C3}"/>
              </a:ext>
            </a:extLst>
          </p:cNvPr>
          <p:cNvSpPr/>
          <p:nvPr/>
        </p:nvSpPr>
        <p:spPr>
          <a:xfrm>
            <a:off x="4733544" y="4475226"/>
            <a:ext cx="168910" cy="162560"/>
          </a:xfrm>
          <a:custGeom>
            <a:avLst/>
            <a:gdLst/>
            <a:ahLst/>
            <a:cxnLst/>
            <a:rect l="l" t="t" r="r" b="b"/>
            <a:pathLst>
              <a:path w="168910" h="162560">
                <a:moveTo>
                  <a:pt x="107950" y="0"/>
                </a:moveTo>
                <a:lnTo>
                  <a:pt x="65531" y="13716"/>
                </a:lnTo>
                <a:lnTo>
                  <a:pt x="18192" y="48799"/>
                </a:lnTo>
                <a:lnTo>
                  <a:pt x="0" y="105029"/>
                </a:lnTo>
                <a:lnTo>
                  <a:pt x="0" y="162306"/>
                </a:lnTo>
                <a:lnTo>
                  <a:pt x="168401" y="162306"/>
                </a:lnTo>
                <a:lnTo>
                  <a:pt x="168401" y="157987"/>
                </a:lnTo>
                <a:lnTo>
                  <a:pt x="107950" y="0"/>
                </a:lnTo>
                <a:close/>
              </a:path>
            </a:pathLst>
          </a:custGeom>
          <a:solidFill>
            <a:srgbClr val="425E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167">
            <a:extLst>
              <a:ext uri="{FF2B5EF4-FFF2-40B4-BE49-F238E27FC236}">
                <a16:creationId xmlns:a16="http://schemas.microsoft.com/office/drawing/2014/main" id="{73C3B1C6-0165-6B5C-DA1C-590E37CE54B9}"/>
              </a:ext>
            </a:extLst>
          </p:cNvPr>
          <p:cNvSpPr/>
          <p:nvPr/>
        </p:nvSpPr>
        <p:spPr>
          <a:xfrm>
            <a:off x="4901946" y="4475226"/>
            <a:ext cx="171450" cy="162560"/>
          </a:xfrm>
          <a:custGeom>
            <a:avLst/>
            <a:gdLst/>
            <a:ahLst/>
            <a:cxnLst/>
            <a:rect l="l" t="t" r="r" b="b"/>
            <a:pathLst>
              <a:path w="171450" h="162560">
                <a:moveTo>
                  <a:pt x="0" y="157987"/>
                </a:moveTo>
                <a:lnTo>
                  <a:pt x="0" y="162306"/>
                </a:lnTo>
                <a:lnTo>
                  <a:pt x="171450" y="162306"/>
                </a:lnTo>
                <a:lnTo>
                  <a:pt x="171450" y="160909"/>
                </a:lnTo>
                <a:lnTo>
                  <a:pt x="1396" y="160909"/>
                </a:lnTo>
                <a:lnTo>
                  <a:pt x="0" y="157987"/>
                </a:lnTo>
                <a:close/>
              </a:path>
              <a:path w="171450" h="162560">
                <a:moveTo>
                  <a:pt x="63373" y="0"/>
                </a:moveTo>
                <a:lnTo>
                  <a:pt x="1396" y="160909"/>
                </a:lnTo>
                <a:lnTo>
                  <a:pt x="171450" y="160909"/>
                </a:lnTo>
                <a:lnTo>
                  <a:pt x="171450" y="105029"/>
                </a:lnTo>
                <a:lnTo>
                  <a:pt x="166675" y="75187"/>
                </a:lnTo>
                <a:lnTo>
                  <a:pt x="153257" y="48799"/>
                </a:lnTo>
                <a:lnTo>
                  <a:pt x="132552" y="27697"/>
                </a:lnTo>
                <a:lnTo>
                  <a:pt x="105917" y="13716"/>
                </a:lnTo>
                <a:lnTo>
                  <a:pt x="63373" y="0"/>
                </a:lnTo>
                <a:close/>
              </a:path>
            </a:pathLst>
          </a:custGeom>
          <a:solidFill>
            <a:srgbClr val="2B3A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168">
            <a:extLst>
              <a:ext uri="{FF2B5EF4-FFF2-40B4-BE49-F238E27FC236}">
                <a16:creationId xmlns:a16="http://schemas.microsoft.com/office/drawing/2014/main" id="{69120FF3-903B-21AB-8E5F-71CA0818AB9E}"/>
              </a:ext>
            </a:extLst>
          </p:cNvPr>
          <p:cNvSpPr/>
          <p:nvPr/>
        </p:nvSpPr>
        <p:spPr>
          <a:xfrm>
            <a:off x="4903470" y="4475226"/>
            <a:ext cx="73660" cy="161290"/>
          </a:xfrm>
          <a:custGeom>
            <a:avLst/>
            <a:gdLst/>
            <a:ahLst/>
            <a:cxnLst/>
            <a:rect l="l" t="t" r="r" b="b"/>
            <a:pathLst>
              <a:path w="73660" h="161289">
                <a:moveTo>
                  <a:pt x="61975" y="0"/>
                </a:moveTo>
                <a:lnTo>
                  <a:pt x="0" y="160781"/>
                </a:lnTo>
                <a:lnTo>
                  <a:pt x="73151" y="87503"/>
                </a:lnTo>
                <a:lnTo>
                  <a:pt x="50926" y="62103"/>
                </a:lnTo>
                <a:lnTo>
                  <a:pt x="73151" y="49403"/>
                </a:lnTo>
                <a:lnTo>
                  <a:pt x="61975" y="0"/>
                </a:lnTo>
                <a:close/>
              </a:path>
            </a:pathLst>
          </a:custGeom>
          <a:solidFill>
            <a:srgbClr val="3149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169">
            <a:extLst>
              <a:ext uri="{FF2B5EF4-FFF2-40B4-BE49-F238E27FC236}">
                <a16:creationId xmlns:a16="http://schemas.microsoft.com/office/drawing/2014/main" id="{C3CC00A5-0BBC-6CE0-442D-250B627CBB84}"/>
              </a:ext>
            </a:extLst>
          </p:cNvPr>
          <p:cNvSpPr/>
          <p:nvPr/>
        </p:nvSpPr>
        <p:spPr>
          <a:xfrm>
            <a:off x="4828794" y="4475226"/>
            <a:ext cx="74930" cy="161290"/>
          </a:xfrm>
          <a:custGeom>
            <a:avLst/>
            <a:gdLst/>
            <a:ahLst/>
            <a:cxnLst/>
            <a:rect l="l" t="t" r="r" b="b"/>
            <a:pathLst>
              <a:path w="74929" h="161289">
                <a:moveTo>
                  <a:pt x="12700" y="0"/>
                </a:moveTo>
                <a:lnTo>
                  <a:pt x="0" y="49403"/>
                </a:lnTo>
                <a:lnTo>
                  <a:pt x="23875" y="62103"/>
                </a:lnTo>
                <a:lnTo>
                  <a:pt x="0" y="87503"/>
                </a:lnTo>
                <a:lnTo>
                  <a:pt x="74675" y="160781"/>
                </a:lnTo>
                <a:lnTo>
                  <a:pt x="12700" y="0"/>
                </a:lnTo>
                <a:close/>
              </a:path>
            </a:pathLst>
          </a:custGeom>
          <a:solidFill>
            <a:srgbClr val="3149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170">
            <a:extLst>
              <a:ext uri="{FF2B5EF4-FFF2-40B4-BE49-F238E27FC236}">
                <a16:creationId xmlns:a16="http://schemas.microsoft.com/office/drawing/2014/main" id="{1B442E5C-0D76-01B7-E182-B525C052EA8B}"/>
              </a:ext>
            </a:extLst>
          </p:cNvPr>
          <p:cNvSpPr/>
          <p:nvPr/>
        </p:nvSpPr>
        <p:spPr>
          <a:xfrm>
            <a:off x="4879847" y="4511802"/>
            <a:ext cx="47625" cy="36830"/>
          </a:xfrm>
          <a:custGeom>
            <a:avLst/>
            <a:gdLst/>
            <a:ahLst/>
            <a:cxnLst/>
            <a:rect l="l" t="t" r="r" b="b"/>
            <a:pathLst>
              <a:path w="47625" h="36829">
                <a:moveTo>
                  <a:pt x="47243" y="0"/>
                </a:moveTo>
                <a:lnTo>
                  <a:pt x="0" y="0"/>
                </a:lnTo>
                <a:lnTo>
                  <a:pt x="15748" y="36575"/>
                </a:lnTo>
                <a:lnTo>
                  <a:pt x="31496" y="36575"/>
                </a:lnTo>
                <a:lnTo>
                  <a:pt x="47243" y="0"/>
                </a:lnTo>
                <a:close/>
              </a:path>
            </a:pathLst>
          </a:custGeom>
          <a:solidFill>
            <a:srgbClr val="38C5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171">
            <a:extLst>
              <a:ext uri="{FF2B5EF4-FFF2-40B4-BE49-F238E27FC236}">
                <a16:creationId xmlns:a16="http://schemas.microsoft.com/office/drawing/2014/main" id="{1050EF0F-287F-F679-FDA9-2B2B84BBC0D5}"/>
              </a:ext>
            </a:extLst>
          </p:cNvPr>
          <p:cNvSpPr/>
          <p:nvPr/>
        </p:nvSpPr>
        <p:spPr>
          <a:xfrm>
            <a:off x="4901946" y="4511802"/>
            <a:ext cx="25400" cy="36830"/>
          </a:xfrm>
          <a:custGeom>
            <a:avLst/>
            <a:gdLst/>
            <a:ahLst/>
            <a:cxnLst/>
            <a:rect l="l" t="t" r="r" b="b"/>
            <a:pathLst>
              <a:path w="25400" h="36829">
                <a:moveTo>
                  <a:pt x="25145" y="0"/>
                </a:moveTo>
                <a:lnTo>
                  <a:pt x="0" y="0"/>
                </a:lnTo>
                <a:lnTo>
                  <a:pt x="0" y="36575"/>
                </a:lnTo>
                <a:lnTo>
                  <a:pt x="9398" y="36575"/>
                </a:lnTo>
                <a:lnTo>
                  <a:pt x="25145" y="0"/>
                </a:lnTo>
                <a:close/>
              </a:path>
            </a:pathLst>
          </a:custGeom>
          <a:solidFill>
            <a:srgbClr val="0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172">
            <a:extLst>
              <a:ext uri="{FF2B5EF4-FFF2-40B4-BE49-F238E27FC236}">
                <a16:creationId xmlns:a16="http://schemas.microsoft.com/office/drawing/2014/main" id="{4921D141-13EC-4C18-A098-F222C1411FA6}"/>
              </a:ext>
            </a:extLst>
          </p:cNvPr>
          <p:cNvSpPr/>
          <p:nvPr/>
        </p:nvSpPr>
        <p:spPr>
          <a:xfrm>
            <a:off x="4903470" y="4469129"/>
            <a:ext cx="62230" cy="55880"/>
          </a:xfrm>
          <a:custGeom>
            <a:avLst/>
            <a:gdLst/>
            <a:ahLst/>
            <a:cxnLst/>
            <a:rect l="l" t="t" r="r" b="b"/>
            <a:pathLst>
              <a:path w="62229" h="55879">
                <a:moveTo>
                  <a:pt x="42671" y="0"/>
                </a:moveTo>
                <a:lnTo>
                  <a:pt x="0" y="42926"/>
                </a:lnTo>
                <a:lnTo>
                  <a:pt x="36449" y="55626"/>
                </a:lnTo>
                <a:lnTo>
                  <a:pt x="61721" y="6350"/>
                </a:lnTo>
                <a:lnTo>
                  <a:pt x="42671" y="0"/>
                </a:lnTo>
                <a:close/>
              </a:path>
            </a:pathLst>
          </a:custGeom>
          <a:solidFill>
            <a:srgbClr val="E9EE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173">
            <a:extLst>
              <a:ext uri="{FF2B5EF4-FFF2-40B4-BE49-F238E27FC236}">
                <a16:creationId xmlns:a16="http://schemas.microsoft.com/office/drawing/2014/main" id="{3808A5F5-E236-3E34-6563-D174082A583A}"/>
              </a:ext>
            </a:extLst>
          </p:cNvPr>
          <p:cNvSpPr/>
          <p:nvPr/>
        </p:nvSpPr>
        <p:spPr>
          <a:xfrm>
            <a:off x="4841747" y="4469129"/>
            <a:ext cx="62230" cy="55880"/>
          </a:xfrm>
          <a:custGeom>
            <a:avLst/>
            <a:gdLst/>
            <a:ahLst/>
            <a:cxnLst/>
            <a:rect l="l" t="t" r="r" b="b"/>
            <a:pathLst>
              <a:path w="62229" h="55879">
                <a:moveTo>
                  <a:pt x="19050" y="0"/>
                </a:moveTo>
                <a:lnTo>
                  <a:pt x="0" y="6350"/>
                </a:lnTo>
                <a:lnTo>
                  <a:pt x="25273" y="55626"/>
                </a:lnTo>
                <a:lnTo>
                  <a:pt x="61722" y="42926"/>
                </a:lnTo>
                <a:lnTo>
                  <a:pt x="190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174">
            <a:extLst>
              <a:ext uri="{FF2B5EF4-FFF2-40B4-BE49-F238E27FC236}">
                <a16:creationId xmlns:a16="http://schemas.microsoft.com/office/drawing/2014/main" id="{FDFDB606-D838-62C3-5D95-816E9A502A91}"/>
              </a:ext>
            </a:extLst>
          </p:cNvPr>
          <p:cNvSpPr/>
          <p:nvPr/>
        </p:nvSpPr>
        <p:spPr>
          <a:xfrm>
            <a:off x="5285994" y="4469129"/>
            <a:ext cx="167005" cy="168910"/>
          </a:xfrm>
          <a:custGeom>
            <a:avLst/>
            <a:gdLst/>
            <a:ahLst/>
            <a:cxnLst/>
            <a:rect l="l" t="t" r="r" b="b"/>
            <a:pathLst>
              <a:path w="167004" h="168910">
                <a:moveTo>
                  <a:pt x="166877" y="0"/>
                </a:moveTo>
                <a:lnTo>
                  <a:pt x="125856" y="0"/>
                </a:lnTo>
                <a:lnTo>
                  <a:pt x="64007" y="20193"/>
                </a:lnTo>
                <a:lnTo>
                  <a:pt x="37933" y="34153"/>
                </a:lnTo>
                <a:lnTo>
                  <a:pt x="17716" y="55197"/>
                </a:lnTo>
                <a:lnTo>
                  <a:pt x="4643" y="81504"/>
                </a:lnTo>
                <a:lnTo>
                  <a:pt x="0" y="111252"/>
                </a:lnTo>
                <a:lnTo>
                  <a:pt x="0" y="168402"/>
                </a:lnTo>
                <a:lnTo>
                  <a:pt x="166877" y="168402"/>
                </a:lnTo>
                <a:lnTo>
                  <a:pt x="16687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175">
            <a:extLst>
              <a:ext uri="{FF2B5EF4-FFF2-40B4-BE49-F238E27FC236}">
                <a16:creationId xmlns:a16="http://schemas.microsoft.com/office/drawing/2014/main" id="{07A15FBA-1944-0B47-9DBC-CA3C8630C5F4}"/>
              </a:ext>
            </a:extLst>
          </p:cNvPr>
          <p:cNvSpPr/>
          <p:nvPr/>
        </p:nvSpPr>
        <p:spPr>
          <a:xfrm>
            <a:off x="5452871" y="4469129"/>
            <a:ext cx="170180" cy="168910"/>
          </a:xfrm>
          <a:custGeom>
            <a:avLst/>
            <a:gdLst/>
            <a:ahLst/>
            <a:cxnLst/>
            <a:rect l="l" t="t" r="r" b="b"/>
            <a:pathLst>
              <a:path w="170179" h="168910">
                <a:moveTo>
                  <a:pt x="42799" y="0"/>
                </a:moveTo>
                <a:lnTo>
                  <a:pt x="0" y="0"/>
                </a:lnTo>
                <a:lnTo>
                  <a:pt x="0" y="168402"/>
                </a:lnTo>
                <a:lnTo>
                  <a:pt x="169925" y="168402"/>
                </a:lnTo>
                <a:lnTo>
                  <a:pt x="169925" y="111252"/>
                </a:lnTo>
                <a:lnTo>
                  <a:pt x="152034" y="55197"/>
                </a:lnTo>
                <a:lnTo>
                  <a:pt x="105282" y="20193"/>
                </a:lnTo>
                <a:lnTo>
                  <a:pt x="42799" y="0"/>
                </a:lnTo>
                <a:close/>
              </a:path>
            </a:pathLst>
          </a:custGeom>
          <a:solidFill>
            <a:srgbClr val="D0D1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176">
            <a:extLst>
              <a:ext uri="{FF2B5EF4-FFF2-40B4-BE49-F238E27FC236}">
                <a16:creationId xmlns:a16="http://schemas.microsoft.com/office/drawing/2014/main" id="{9A913FEB-75FA-9406-B659-8CAAEF15E030}"/>
              </a:ext>
            </a:extLst>
          </p:cNvPr>
          <p:cNvSpPr/>
          <p:nvPr/>
        </p:nvSpPr>
        <p:spPr>
          <a:xfrm>
            <a:off x="5411723" y="4426458"/>
            <a:ext cx="85725" cy="85725"/>
          </a:xfrm>
          <a:custGeom>
            <a:avLst/>
            <a:gdLst/>
            <a:ahLst/>
            <a:cxnLst/>
            <a:rect l="l" t="t" r="r" b="b"/>
            <a:pathLst>
              <a:path w="85725" h="85725">
                <a:moveTo>
                  <a:pt x="85343" y="0"/>
                </a:moveTo>
                <a:lnTo>
                  <a:pt x="0" y="0"/>
                </a:lnTo>
                <a:lnTo>
                  <a:pt x="0" y="42672"/>
                </a:lnTo>
                <a:lnTo>
                  <a:pt x="42672" y="85344"/>
                </a:lnTo>
                <a:lnTo>
                  <a:pt x="85343" y="42672"/>
                </a:lnTo>
                <a:lnTo>
                  <a:pt x="85343" y="0"/>
                </a:lnTo>
                <a:close/>
              </a:path>
            </a:pathLst>
          </a:custGeom>
          <a:solidFill>
            <a:srgbClr val="FDD7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177">
            <a:extLst>
              <a:ext uri="{FF2B5EF4-FFF2-40B4-BE49-F238E27FC236}">
                <a16:creationId xmlns:a16="http://schemas.microsoft.com/office/drawing/2014/main" id="{67EC6B03-70FF-91C4-B0A1-A3632351C53B}"/>
              </a:ext>
            </a:extLst>
          </p:cNvPr>
          <p:cNvSpPr/>
          <p:nvPr/>
        </p:nvSpPr>
        <p:spPr>
          <a:xfrm>
            <a:off x="5452871" y="4426458"/>
            <a:ext cx="44450" cy="85725"/>
          </a:xfrm>
          <a:custGeom>
            <a:avLst/>
            <a:gdLst/>
            <a:ahLst/>
            <a:cxnLst/>
            <a:rect l="l" t="t" r="r" b="b"/>
            <a:pathLst>
              <a:path w="44450" h="85725">
                <a:moveTo>
                  <a:pt x="44195" y="0"/>
                </a:moveTo>
                <a:lnTo>
                  <a:pt x="0" y="0"/>
                </a:lnTo>
                <a:lnTo>
                  <a:pt x="0" y="83820"/>
                </a:lnTo>
                <a:lnTo>
                  <a:pt x="1524" y="85344"/>
                </a:lnTo>
                <a:lnTo>
                  <a:pt x="44195" y="42672"/>
                </a:lnTo>
                <a:lnTo>
                  <a:pt x="44195" y="0"/>
                </a:lnTo>
                <a:close/>
              </a:path>
            </a:pathLst>
          </a:custGeom>
          <a:solidFill>
            <a:srgbClr val="EEC0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178">
            <a:extLst>
              <a:ext uri="{FF2B5EF4-FFF2-40B4-BE49-F238E27FC236}">
                <a16:creationId xmlns:a16="http://schemas.microsoft.com/office/drawing/2014/main" id="{B6CE8463-4F1A-F2EE-6B2A-FB9AF1D9991C}"/>
              </a:ext>
            </a:extLst>
          </p:cNvPr>
          <p:cNvSpPr/>
          <p:nvPr/>
        </p:nvSpPr>
        <p:spPr>
          <a:xfrm>
            <a:off x="5369052" y="4255008"/>
            <a:ext cx="170180" cy="214629"/>
          </a:xfrm>
          <a:custGeom>
            <a:avLst/>
            <a:gdLst/>
            <a:ahLst/>
            <a:cxnLst/>
            <a:rect l="l" t="t" r="r" b="b"/>
            <a:pathLst>
              <a:path w="170179" h="214629">
                <a:moveTo>
                  <a:pt x="84962" y="0"/>
                </a:moveTo>
                <a:lnTo>
                  <a:pt x="51917" y="8405"/>
                </a:lnTo>
                <a:lnTo>
                  <a:pt x="24907" y="31337"/>
                </a:lnTo>
                <a:lnTo>
                  <a:pt x="6685" y="65365"/>
                </a:lnTo>
                <a:lnTo>
                  <a:pt x="0" y="107061"/>
                </a:lnTo>
                <a:lnTo>
                  <a:pt x="6685" y="148756"/>
                </a:lnTo>
                <a:lnTo>
                  <a:pt x="24907" y="182784"/>
                </a:lnTo>
                <a:lnTo>
                  <a:pt x="51917" y="205716"/>
                </a:lnTo>
                <a:lnTo>
                  <a:pt x="84962" y="214122"/>
                </a:lnTo>
                <a:lnTo>
                  <a:pt x="118008" y="205716"/>
                </a:lnTo>
                <a:lnTo>
                  <a:pt x="145018" y="182784"/>
                </a:lnTo>
                <a:lnTo>
                  <a:pt x="163240" y="148756"/>
                </a:lnTo>
                <a:lnTo>
                  <a:pt x="169925" y="107061"/>
                </a:lnTo>
                <a:lnTo>
                  <a:pt x="163240" y="65365"/>
                </a:lnTo>
                <a:lnTo>
                  <a:pt x="145018" y="31337"/>
                </a:lnTo>
                <a:lnTo>
                  <a:pt x="118008" y="8405"/>
                </a:lnTo>
                <a:lnTo>
                  <a:pt x="84962" y="0"/>
                </a:lnTo>
                <a:close/>
              </a:path>
            </a:pathLst>
          </a:custGeom>
          <a:solidFill>
            <a:srgbClr val="F4E2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179">
            <a:extLst>
              <a:ext uri="{FF2B5EF4-FFF2-40B4-BE49-F238E27FC236}">
                <a16:creationId xmlns:a16="http://schemas.microsoft.com/office/drawing/2014/main" id="{1946B29B-5DB7-E21F-8CA7-9A378BEECB8C}"/>
              </a:ext>
            </a:extLst>
          </p:cNvPr>
          <p:cNvSpPr/>
          <p:nvPr/>
        </p:nvSpPr>
        <p:spPr>
          <a:xfrm>
            <a:off x="5452871" y="4255008"/>
            <a:ext cx="86360" cy="214629"/>
          </a:xfrm>
          <a:custGeom>
            <a:avLst/>
            <a:gdLst/>
            <a:ahLst/>
            <a:cxnLst/>
            <a:rect l="l" t="t" r="r" b="b"/>
            <a:pathLst>
              <a:path w="86360" h="214629">
                <a:moveTo>
                  <a:pt x="762" y="0"/>
                </a:moveTo>
                <a:lnTo>
                  <a:pt x="0" y="0"/>
                </a:lnTo>
                <a:lnTo>
                  <a:pt x="0" y="214122"/>
                </a:lnTo>
                <a:lnTo>
                  <a:pt x="762" y="214122"/>
                </a:lnTo>
                <a:lnTo>
                  <a:pt x="33920" y="200683"/>
                </a:lnTo>
                <a:lnTo>
                  <a:pt x="61055" y="167576"/>
                </a:lnTo>
                <a:lnTo>
                  <a:pt x="79378" y="125610"/>
                </a:lnTo>
                <a:lnTo>
                  <a:pt x="86105" y="85598"/>
                </a:lnTo>
                <a:lnTo>
                  <a:pt x="79378" y="52345"/>
                </a:lnTo>
                <a:lnTo>
                  <a:pt x="61055" y="25130"/>
                </a:lnTo>
                <a:lnTo>
                  <a:pt x="33920" y="6748"/>
                </a:lnTo>
                <a:lnTo>
                  <a:pt x="762" y="0"/>
                </a:lnTo>
                <a:close/>
              </a:path>
            </a:pathLst>
          </a:custGeom>
          <a:solidFill>
            <a:srgbClr val="FDD7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180">
            <a:extLst>
              <a:ext uri="{FF2B5EF4-FFF2-40B4-BE49-F238E27FC236}">
                <a16:creationId xmlns:a16="http://schemas.microsoft.com/office/drawing/2014/main" id="{7303C499-225E-7C6E-6370-61CDF3470689}"/>
              </a:ext>
            </a:extLst>
          </p:cNvPr>
          <p:cNvSpPr/>
          <p:nvPr/>
        </p:nvSpPr>
        <p:spPr>
          <a:xfrm>
            <a:off x="5369052" y="4255008"/>
            <a:ext cx="170180" cy="151130"/>
          </a:xfrm>
          <a:custGeom>
            <a:avLst/>
            <a:gdLst/>
            <a:ahLst/>
            <a:cxnLst/>
            <a:rect l="l" t="t" r="r" b="b"/>
            <a:pathLst>
              <a:path w="170179" h="151129">
                <a:moveTo>
                  <a:pt x="84962" y="0"/>
                </a:moveTo>
                <a:lnTo>
                  <a:pt x="51917" y="6748"/>
                </a:lnTo>
                <a:lnTo>
                  <a:pt x="24907" y="25130"/>
                </a:lnTo>
                <a:lnTo>
                  <a:pt x="6685" y="52345"/>
                </a:lnTo>
                <a:lnTo>
                  <a:pt x="0" y="85598"/>
                </a:lnTo>
                <a:lnTo>
                  <a:pt x="1168" y="100566"/>
                </a:lnTo>
                <a:lnTo>
                  <a:pt x="4492" y="116855"/>
                </a:lnTo>
                <a:lnTo>
                  <a:pt x="9697" y="133836"/>
                </a:lnTo>
                <a:lnTo>
                  <a:pt x="16510" y="150876"/>
                </a:lnTo>
                <a:lnTo>
                  <a:pt x="15017" y="141122"/>
                </a:lnTo>
                <a:lnTo>
                  <a:pt x="14573" y="131714"/>
                </a:lnTo>
                <a:lnTo>
                  <a:pt x="14938" y="122997"/>
                </a:lnTo>
                <a:lnTo>
                  <a:pt x="15875" y="115316"/>
                </a:lnTo>
                <a:lnTo>
                  <a:pt x="55175" y="108850"/>
                </a:lnTo>
                <a:lnTo>
                  <a:pt x="89011" y="98837"/>
                </a:lnTo>
                <a:lnTo>
                  <a:pt x="112726" y="89634"/>
                </a:lnTo>
                <a:lnTo>
                  <a:pt x="121665" y="85598"/>
                </a:lnTo>
                <a:lnTo>
                  <a:pt x="169925" y="85598"/>
                </a:lnTo>
                <a:lnTo>
                  <a:pt x="163240" y="52345"/>
                </a:lnTo>
                <a:lnTo>
                  <a:pt x="145018" y="25130"/>
                </a:lnTo>
                <a:lnTo>
                  <a:pt x="118008" y="6748"/>
                </a:lnTo>
                <a:lnTo>
                  <a:pt x="84962" y="0"/>
                </a:lnTo>
                <a:close/>
              </a:path>
              <a:path w="170179" h="151129">
                <a:moveTo>
                  <a:pt x="169925" y="85598"/>
                </a:moveTo>
                <a:lnTo>
                  <a:pt x="121665" y="85598"/>
                </a:lnTo>
                <a:lnTo>
                  <a:pt x="123061" y="87574"/>
                </a:lnTo>
                <a:lnTo>
                  <a:pt x="127968" y="92741"/>
                </a:lnTo>
                <a:lnTo>
                  <a:pt x="137471" y="99956"/>
                </a:lnTo>
                <a:lnTo>
                  <a:pt x="152653" y="108077"/>
                </a:lnTo>
                <a:lnTo>
                  <a:pt x="154081" y="116855"/>
                </a:lnTo>
                <a:lnTo>
                  <a:pt x="154892" y="127285"/>
                </a:lnTo>
                <a:lnTo>
                  <a:pt x="154779" y="138866"/>
                </a:lnTo>
                <a:lnTo>
                  <a:pt x="153415" y="150876"/>
                </a:lnTo>
                <a:lnTo>
                  <a:pt x="160228" y="133836"/>
                </a:lnTo>
                <a:lnTo>
                  <a:pt x="165444" y="116800"/>
                </a:lnTo>
                <a:lnTo>
                  <a:pt x="168757" y="100566"/>
                </a:lnTo>
                <a:lnTo>
                  <a:pt x="169925" y="85598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181">
            <a:extLst>
              <a:ext uri="{FF2B5EF4-FFF2-40B4-BE49-F238E27FC236}">
                <a16:creationId xmlns:a16="http://schemas.microsoft.com/office/drawing/2014/main" id="{D8A5CED7-DA6D-C9EA-4E09-96757A0A92CB}"/>
              </a:ext>
            </a:extLst>
          </p:cNvPr>
          <p:cNvSpPr/>
          <p:nvPr/>
        </p:nvSpPr>
        <p:spPr>
          <a:xfrm>
            <a:off x="5452871" y="4255008"/>
            <a:ext cx="86360" cy="151130"/>
          </a:xfrm>
          <a:custGeom>
            <a:avLst/>
            <a:gdLst/>
            <a:ahLst/>
            <a:cxnLst/>
            <a:rect l="l" t="t" r="r" b="b"/>
            <a:pathLst>
              <a:path w="86360" h="151129">
                <a:moveTo>
                  <a:pt x="86105" y="85598"/>
                </a:moveTo>
                <a:lnTo>
                  <a:pt x="37591" y="85598"/>
                </a:lnTo>
                <a:lnTo>
                  <a:pt x="39006" y="87574"/>
                </a:lnTo>
                <a:lnTo>
                  <a:pt x="43957" y="92741"/>
                </a:lnTo>
                <a:lnTo>
                  <a:pt x="53504" y="99956"/>
                </a:lnTo>
                <a:lnTo>
                  <a:pt x="68706" y="108077"/>
                </a:lnTo>
                <a:lnTo>
                  <a:pt x="70152" y="116855"/>
                </a:lnTo>
                <a:lnTo>
                  <a:pt x="70993" y="127285"/>
                </a:lnTo>
                <a:lnTo>
                  <a:pt x="70885" y="138866"/>
                </a:lnTo>
                <a:lnTo>
                  <a:pt x="69468" y="150876"/>
                </a:lnTo>
                <a:lnTo>
                  <a:pt x="76354" y="133836"/>
                </a:lnTo>
                <a:lnTo>
                  <a:pt x="81608" y="116800"/>
                </a:lnTo>
                <a:lnTo>
                  <a:pt x="84935" y="100566"/>
                </a:lnTo>
                <a:lnTo>
                  <a:pt x="86105" y="85598"/>
                </a:lnTo>
                <a:close/>
              </a:path>
              <a:path w="86360" h="151129">
                <a:moveTo>
                  <a:pt x="762" y="0"/>
                </a:moveTo>
                <a:lnTo>
                  <a:pt x="0" y="0"/>
                </a:lnTo>
                <a:lnTo>
                  <a:pt x="0" y="100076"/>
                </a:lnTo>
                <a:lnTo>
                  <a:pt x="15357" y="94759"/>
                </a:lnTo>
                <a:lnTo>
                  <a:pt x="27225" y="90122"/>
                </a:lnTo>
                <a:lnTo>
                  <a:pt x="34879" y="86842"/>
                </a:lnTo>
                <a:lnTo>
                  <a:pt x="37591" y="85598"/>
                </a:lnTo>
                <a:lnTo>
                  <a:pt x="86105" y="85598"/>
                </a:lnTo>
                <a:lnTo>
                  <a:pt x="79378" y="52345"/>
                </a:lnTo>
                <a:lnTo>
                  <a:pt x="61055" y="25130"/>
                </a:lnTo>
                <a:lnTo>
                  <a:pt x="33920" y="6748"/>
                </a:lnTo>
                <a:lnTo>
                  <a:pt x="762" y="0"/>
                </a:lnTo>
                <a:close/>
              </a:path>
            </a:pathLst>
          </a:custGeom>
          <a:solidFill>
            <a:srgbClr val="2724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182">
            <a:extLst>
              <a:ext uri="{FF2B5EF4-FFF2-40B4-BE49-F238E27FC236}">
                <a16:creationId xmlns:a16="http://schemas.microsoft.com/office/drawing/2014/main" id="{7B61153A-11B8-3B61-26C5-0220C5DB81BA}"/>
              </a:ext>
            </a:extLst>
          </p:cNvPr>
          <p:cNvSpPr/>
          <p:nvPr/>
        </p:nvSpPr>
        <p:spPr>
          <a:xfrm>
            <a:off x="5435346" y="4524755"/>
            <a:ext cx="36830" cy="111760"/>
          </a:xfrm>
          <a:custGeom>
            <a:avLst/>
            <a:gdLst/>
            <a:ahLst/>
            <a:cxnLst/>
            <a:rect l="l" t="t" r="r" b="b"/>
            <a:pathLst>
              <a:path w="36829" h="111760">
                <a:moveTo>
                  <a:pt x="23875" y="0"/>
                </a:moveTo>
                <a:lnTo>
                  <a:pt x="12700" y="0"/>
                </a:lnTo>
                <a:lnTo>
                  <a:pt x="0" y="111252"/>
                </a:lnTo>
                <a:lnTo>
                  <a:pt x="36575" y="111252"/>
                </a:lnTo>
                <a:lnTo>
                  <a:pt x="23875" y="0"/>
                </a:lnTo>
                <a:close/>
              </a:path>
            </a:pathLst>
          </a:custGeom>
          <a:solidFill>
            <a:srgbClr val="0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183">
            <a:extLst>
              <a:ext uri="{FF2B5EF4-FFF2-40B4-BE49-F238E27FC236}">
                <a16:creationId xmlns:a16="http://schemas.microsoft.com/office/drawing/2014/main" id="{DEDF884A-045E-63B6-D5A7-22C4B1651102}"/>
              </a:ext>
            </a:extLst>
          </p:cNvPr>
          <p:cNvSpPr/>
          <p:nvPr/>
        </p:nvSpPr>
        <p:spPr>
          <a:xfrm>
            <a:off x="5452871" y="4524755"/>
            <a:ext cx="19050" cy="111760"/>
          </a:xfrm>
          <a:custGeom>
            <a:avLst/>
            <a:gdLst/>
            <a:ahLst/>
            <a:cxnLst/>
            <a:rect l="l" t="t" r="r" b="b"/>
            <a:pathLst>
              <a:path w="19050" h="111760">
                <a:moveTo>
                  <a:pt x="6350" y="0"/>
                </a:moveTo>
                <a:lnTo>
                  <a:pt x="0" y="0"/>
                </a:lnTo>
                <a:lnTo>
                  <a:pt x="0" y="111252"/>
                </a:lnTo>
                <a:lnTo>
                  <a:pt x="19050" y="111252"/>
                </a:lnTo>
                <a:lnTo>
                  <a:pt x="6350" y="0"/>
                </a:lnTo>
                <a:close/>
              </a:path>
            </a:pathLst>
          </a:custGeom>
          <a:solidFill>
            <a:srgbClr val="00928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184">
            <a:extLst>
              <a:ext uri="{FF2B5EF4-FFF2-40B4-BE49-F238E27FC236}">
                <a16:creationId xmlns:a16="http://schemas.microsoft.com/office/drawing/2014/main" id="{36CCF8AF-62EB-A968-C71A-A0CE0E58F4E3}"/>
              </a:ext>
            </a:extLst>
          </p:cNvPr>
          <p:cNvSpPr/>
          <p:nvPr/>
        </p:nvSpPr>
        <p:spPr>
          <a:xfrm>
            <a:off x="5282946" y="4475226"/>
            <a:ext cx="170180" cy="162560"/>
          </a:xfrm>
          <a:custGeom>
            <a:avLst/>
            <a:gdLst/>
            <a:ahLst/>
            <a:cxnLst/>
            <a:rect l="l" t="t" r="r" b="b"/>
            <a:pathLst>
              <a:path w="170179" h="162560">
                <a:moveTo>
                  <a:pt x="108457" y="0"/>
                </a:moveTo>
                <a:lnTo>
                  <a:pt x="65786" y="13716"/>
                </a:lnTo>
                <a:lnTo>
                  <a:pt x="18272" y="48799"/>
                </a:lnTo>
                <a:lnTo>
                  <a:pt x="0" y="105029"/>
                </a:lnTo>
                <a:lnTo>
                  <a:pt x="0" y="162306"/>
                </a:lnTo>
                <a:lnTo>
                  <a:pt x="169925" y="162306"/>
                </a:lnTo>
                <a:lnTo>
                  <a:pt x="169925" y="160147"/>
                </a:lnTo>
                <a:lnTo>
                  <a:pt x="108457" y="0"/>
                </a:lnTo>
                <a:close/>
              </a:path>
            </a:pathLst>
          </a:custGeom>
          <a:solidFill>
            <a:srgbClr val="425E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185">
            <a:extLst>
              <a:ext uri="{FF2B5EF4-FFF2-40B4-BE49-F238E27FC236}">
                <a16:creationId xmlns:a16="http://schemas.microsoft.com/office/drawing/2014/main" id="{0B065F7B-4702-33FE-00B3-95FE04308F1D}"/>
              </a:ext>
            </a:extLst>
          </p:cNvPr>
          <p:cNvSpPr/>
          <p:nvPr/>
        </p:nvSpPr>
        <p:spPr>
          <a:xfrm>
            <a:off x="5452871" y="4475226"/>
            <a:ext cx="171450" cy="162560"/>
          </a:xfrm>
          <a:custGeom>
            <a:avLst/>
            <a:gdLst/>
            <a:ahLst/>
            <a:cxnLst/>
            <a:rect l="l" t="t" r="r" b="b"/>
            <a:pathLst>
              <a:path w="171450" h="162560">
                <a:moveTo>
                  <a:pt x="0" y="160147"/>
                </a:moveTo>
                <a:lnTo>
                  <a:pt x="0" y="162306"/>
                </a:lnTo>
                <a:lnTo>
                  <a:pt x="171450" y="162306"/>
                </a:lnTo>
                <a:lnTo>
                  <a:pt x="171450" y="160909"/>
                </a:lnTo>
                <a:lnTo>
                  <a:pt x="762" y="160909"/>
                </a:lnTo>
                <a:lnTo>
                  <a:pt x="0" y="160147"/>
                </a:lnTo>
                <a:close/>
              </a:path>
              <a:path w="171450" h="162560">
                <a:moveTo>
                  <a:pt x="62991" y="0"/>
                </a:moveTo>
                <a:lnTo>
                  <a:pt x="762" y="160909"/>
                </a:lnTo>
                <a:lnTo>
                  <a:pt x="171450" y="160909"/>
                </a:lnTo>
                <a:lnTo>
                  <a:pt x="171450" y="105029"/>
                </a:lnTo>
                <a:lnTo>
                  <a:pt x="166653" y="75187"/>
                </a:lnTo>
                <a:lnTo>
                  <a:pt x="153177" y="48799"/>
                </a:lnTo>
                <a:lnTo>
                  <a:pt x="132391" y="27697"/>
                </a:lnTo>
                <a:lnTo>
                  <a:pt x="105663" y="13716"/>
                </a:lnTo>
                <a:lnTo>
                  <a:pt x="62991" y="0"/>
                </a:lnTo>
                <a:close/>
              </a:path>
            </a:pathLst>
          </a:custGeom>
          <a:solidFill>
            <a:srgbClr val="2B3A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186">
            <a:extLst>
              <a:ext uri="{FF2B5EF4-FFF2-40B4-BE49-F238E27FC236}">
                <a16:creationId xmlns:a16="http://schemas.microsoft.com/office/drawing/2014/main" id="{126D5484-6218-6DF4-F8E5-06C284F5DA4F}"/>
              </a:ext>
            </a:extLst>
          </p:cNvPr>
          <p:cNvSpPr/>
          <p:nvPr/>
        </p:nvSpPr>
        <p:spPr>
          <a:xfrm>
            <a:off x="5454396" y="4475226"/>
            <a:ext cx="73660" cy="161290"/>
          </a:xfrm>
          <a:custGeom>
            <a:avLst/>
            <a:gdLst/>
            <a:ahLst/>
            <a:cxnLst/>
            <a:rect l="l" t="t" r="r" b="b"/>
            <a:pathLst>
              <a:path w="73660" h="161289">
                <a:moveTo>
                  <a:pt x="61975" y="0"/>
                </a:moveTo>
                <a:lnTo>
                  <a:pt x="0" y="160781"/>
                </a:lnTo>
                <a:lnTo>
                  <a:pt x="73151" y="87503"/>
                </a:lnTo>
                <a:lnTo>
                  <a:pt x="50926" y="62103"/>
                </a:lnTo>
                <a:lnTo>
                  <a:pt x="73151" y="49403"/>
                </a:lnTo>
                <a:lnTo>
                  <a:pt x="61975" y="0"/>
                </a:lnTo>
                <a:close/>
              </a:path>
            </a:pathLst>
          </a:custGeom>
          <a:solidFill>
            <a:srgbClr val="3149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187">
            <a:extLst>
              <a:ext uri="{FF2B5EF4-FFF2-40B4-BE49-F238E27FC236}">
                <a16:creationId xmlns:a16="http://schemas.microsoft.com/office/drawing/2014/main" id="{B970229C-60B9-7469-5A43-91FDD210272D}"/>
              </a:ext>
            </a:extLst>
          </p:cNvPr>
          <p:cNvSpPr/>
          <p:nvPr/>
        </p:nvSpPr>
        <p:spPr>
          <a:xfrm>
            <a:off x="5379720" y="4475226"/>
            <a:ext cx="74930" cy="161290"/>
          </a:xfrm>
          <a:custGeom>
            <a:avLst/>
            <a:gdLst/>
            <a:ahLst/>
            <a:cxnLst/>
            <a:rect l="l" t="t" r="r" b="b"/>
            <a:pathLst>
              <a:path w="74929" h="161289">
                <a:moveTo>
                  <a:pt x="12700" y="0"/>
                </a:moveTo>
                <a:lnTo>
                  <a:pt x="0" y="49403"/>
                </a:lnTo>
                <a:lnTo>
                  <a:pt x="22225" y="62103"/>
                </a:lnTo>
                <a:lnTo>
                  <a:pt x="0" y="87503"/>
                </a:lnTo>
                <a:lnTo>
                  <a:pt x="74675" y="160781"/>
                </a:lnTo>
                <a:lnTo>
                  <a:pt x="12700" y="0"/>
                </a:lnTo>
                <a:close/>
              </a:path>
            </a:pathLst>
          </a:custGeom>
          <a:solidFill>
            <a:srgbClr val="3149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188">
            <a:extLst>
              <a:ext uri="{FF2B5EF4-FFF2-40B4-BE49-F238E27FC236}">
                <a16:creationId xmlns:a16="http://schemas.microsoft.com/office/drawing/2014/main" id="{41855093-61C3-BE67-0081-EAECE155E067}"/>
              </a:ext>
            </a:extLst>
          </p:cNvPr>
          <p:cNvSpPr/>
          <p:nvPr/>
        </p:nvSpPr>
        <p:spPr>
          <a:xfrm>
            <a:off x="5430773" y="4511802"/>
            <a:ext cx="45720" cy="36830"/>
          </a:xfrm>
          <a:custGeom>
            <a:avLst/>
            <a:gdLst/>
            <a:ahLst/>
            <a:cxnLst/>
            <a:rect l="l" t="t" r="r" b="b"/>
            <a:pathLst>
              <a:path w="45720" h="36829">
                <a:moveTo>
                  <a:pt x="45720" y="0"/>
                </a:moveTo>
                <a:lnTo>
                  <a:pt x="0" y="0"/>
                </a:lnTo>
                <a:lnTo>
                  <a:pt x="15748" y="36575"/>
                </a:lnTo>
                <a:lnTo>
                  <a:pt x="31496" y="36575"/>
                </a:lnTo>
                <a:lnTo>
                  <a:pt x="45720" y="0"/>
                </a:lnTo>
                <a:close/>
              </a:path>
            </a:pathLst>
          </a:custGeom>
          <a:solidFill>
            <a:srgbClr val="38C5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189">
            <a:extLst>
              <a:ext uri="{FF2B5EF4-FFF2-40B4-BE49-F238E27FC236}">
                <a16:creationId xmlns:a16="http://schemas.microsoft.com/office/drawing/2014/main" id="{F0DFA9E9-0DF6-361F-6669-A1AFEFDB8BA9}"/>
              </a:ext>
            </a:extLst>
          </p:cNvPr>
          <p:cNvSpPr/>
          <p:nvPr/>
        </p:nvSpPr>
        <p:spPr>
          <a:xfrm>
            <a:off x="5452871" y="4511802"/>
            <a:ext cx="24130" cy="36830"/>
          </a:xfrm>
          <a:custGeom>
            <a:avLst/>
            <a:gdLst/>
            <a:ahLst/>
            <a:cxnLst/>
            <a:rect l="l" t="t" r="r" b="b"/>
            <a:pathLst>
              <a:path w="24129" h="36829">
                <a:moveTo>
                  <a:pt x="23622" y="0"/>
                </a:moveTo>
                <a:lnTo>
                  <a:pt x="0" y="0"/>
                </a:lnTo>
                <a:lnTo>
                  <a:pt x="0" y="36575"/>
                </a:lnTo>
                <a:lnTo>
                  <a:pt x="9398" y="36575"/>
                </a:lnTo>
                <a:lnTo>
                  <a:pt x="23622" y="0"/>
                </a:lnTo>
                <a:close/>
              </a:path>
            </a:pathLst>
          </a:custGeom>
          <a:solidFill>
            <a:srgbClr val="0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190">
            <a:extLst>
              <a:ext uri="{FF2B5EF4-FFF2-40B4-BE49-F238E27FC236}">
                <a16:creationId xmlns:a16="http://schemas.microsoft.com/office/drawing/2014/main" id="{F2A511F6-E1B6-BD7F-852E-852520694300}"/>
              </a:ext>
            </a:extLst>
          </p:cNvPr>
          <p:cNvSpPr/>
          <p:nvPr/>
        </p:nvSpPr>
        <p:spPr>
          <a:xfrm>
            <a:off x="5454396" y="4469129"/>
            <a:ext cx="62230" cy="55880"/>
          </a:xfrm>
          <a:custGeom>
            <a:avLst/>
            <a:gdLst/>
            <a:ahLst/>
            <a:cxnLst/>
            <a:rect l="l" t="t" r="r" b="b"/>
            <a:pathLst>
              <a:path w="62229" h="55879">
                <a:moveTo>
                  <a:pt x="42671" y="0"/>
                </a:moveTo>
                <a:lnTo>
                  <a:pt x="0" y="42926"/>
                </a:lnTo>
                <a:lnTo>
                  <a:pt x="36449" y="55626"/>
                </a:lnTo>
                <a:lnTo>
                  <a:pt x="61721" y="6350"/>
                </a:lnTo>
                <a:lnTo>
                  <a:pt x="42671" y="0"/>
                </a:lnTo>
                <a:close/>
              </a:path>
            </a:pathLst>
          </a:custGeom>
          <a:solidFill>
            <a:srgbClr val="E9EE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191">
            <a:extLst>
              <a:ext uri="{FF2B5EF4-FFF2-40B4-BE49-F238E27FC236}">
                <a16:creationId xmlns:a16="http://schemas.microsoft.com/office/drawing/2014/main" id="{7C547D8D-5B38-A7A9-C343-30DD0429A57C}"/>
              </a:ext>
            </a:extLst>
          </p:cNvPr>
          <p:cNvSpPr/>
          <p:nvPr/>
        </p:nvSpPr>
        <p:spPr>
          <a:xfrm>
            <a:off x="5392673" y="4469129"/>
            <a:ext cx="62230" cy="55880"/>
          </a:xfrm>
          <a:custGeom>
            <a:avLst/>
            <a:gdLst/>
            <a:ahLst/>
            <a:cxnLst/>
            <a:rect l="l" t="t" r="r" b="b"/>
            <a:pathLst>
              <a:path w="62229" h="55879">
                <a:moveTo>
                  <a:pt x="19050" y="0"/>
                </a:moveTo>
                <a:lnTo>
                  <a:pt x="0" y="6350"/>
                </a:lnTo>
                <a:lnTo>
                  <a:pt x="23749" y="55626"/>
                </a:lnTo>
                <a:lnTo>
                  <a:pt x="61722" y="42926"/>
                </a:lnTo>
                <a:lnTo>
                  <a:pt x="190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192">
            <a:extLst>
              <a:ext uri="{FF2B5EF4-FFF2-40B4-BE49-F238E27FC236}">
                <a16:creationId xmlns:a16="http://schemas.microsoft.com/office/drawing/2014/main" id="{4C97004C-4E0A-3B42-E1E2-4BD87BD2E8AB}"/>
              </a:ext>
            </a:extLst>
          </p:cNvPr>
          <p:cNvSpPr/>
          <p:nvPr/>
        </p:nvSpPr>
        <p:spPr>
          <a:xfrm>
            <a:off x="4989576" y="4445508"/>
            <a:ext cx="189230" cy="192405"/>
          </a:xfrm>
          <a:custGeom>
            <a:avLst/>
            <a:gdLst/>
            <a:ahLst/>
            <a:cxnLst/>
            <a:rect l="l" t="t" r="r" b="b"/>
            <a:pathLst>
              <a:path w="189229" h="192404">
                <a:moveTo>
                  <a:pt x="188975" y="0"/>
                </a:moveTo>
                <a:lnTo>
                  <a:pt x="142621" y="0"/>
                </a:lnTo>
                <a:lnTo>
                  <a:pt x="72389" y="23876"/>
                </a:lnTo>
                <a:lnTo>
                  <a:pt x="42755" y="39449"/>
                </a:lnTo>
                <a:lnTo>
                  <a:pt x="19907" y="63119"/>
                </a:lnTo>
                <a:lnTo>
                  <a:pt x="5203" y="92884"/>
                </a:lnTo>
                <a:lnTo>
                  <a:pt x="0" y="126746"/>
                </a:lnTo>
                <a:lnTo>
                  <a:pt x="0" y="192024"/>
                </a:lnTo>
                <a:lnTo>
                  <a:pt x="188975" y="192024"/>
                </a:lnTo>
                <a:lnTo>
                  <a:pt x="188975" y="0"/>
                </a:lnTo>
                <a:close/>
              </a:path>
            </a:pathLst>
          </a:custGeom>
          <a:solidFill>
            <a:srgbClr val="E9EE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193">
            <a:extLst>
              <a:ext uri="{FF2B5EF4-FFF2-40B4-BE49-F238E27FC236}">
                <a16:creationId xmlns:a16="http://schemas.microsoft.com/office/drawing/2014/main" id="{21B69261-E971-38E5-224B-D61CEA3B2C0B}"/>
              </a:ext>
            </a:extLst>
          </p:cNvPr>
          <p:cNvSpPr/>
          <p:nvPr/>
        </p:nvSpPr>
        <p:spPr>
          <a:xfrm>
            <a:off x="5178552" y="4445508"/>
            <a:ext cx="190500" cy="192405"/>
          </a:xfrm>
          <a:custGeom>
            <a:avLst/>
            <a:gdLst/>
            <a:ahLst/>
            <a:cxnLst/>
            <a:rect l="l" t="t" r="r" b="b"/>
            <a:pathLst>
              <a:path w="190500" h="192404">
                <a:moveTo>
                  <a:pt x="47751" y="0"/>
                </a:moveTo>
                <a:lnTo>
                  <a:pt x="0" y="0"/>
                </a:lnTo>
                <a:lnTo>
                  <a:pt x="0" y="192024"/>
                </a:lnTo>
                <a:lnTo>
                  <a:pt x="190500" y="192024"/>
                </a:lnTo>
                <a:lnTo>
                  <a:pt x="190500" y="126746"/>
                </a:lnTo>
                <a:lnTo>
                  <a:pt x="170592" y="63119"/>
                </a:lnTo>
                <a:lnTo>
                  <a:pt x="118110" y="23876"/>
                </a:lnTo>
                <a:lnTo>
                  <a:pt x="47751" y="0"/>
                </a:lnTo>
                <a:close/>
              </a:path>
            </a:pathLst>
          </a:custGeom>
          <a:solidFill>
            <a:srgbClr val="CFDB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194">
            <a:extLst>
              <a:ext uri="{FF2B5EF4-FFF2-40B4-BE49-F238E27FC236}">
                <a16:creationId xmlns:a16="http://schemas.microsoft.com/office/drawing/2014/main" id="{CADE72EC-CB8E-7B5A-78EF-DF90258FE6A2}"/>
              </a:ext>
            </a:extLst>
          </p:cNvPr>
          <p:cNvSpPr/>
          <p:nvPr/>
        </p:nvSpPr>
        <p:spPr>
          <a:xfrm>
            <a:off x="5130546" y="4397502"/>
            <a:ext cx="97155" cy="97155"/>
          </a:xfrm>
          <a:custGeom>
            <a:avLst/>
            <a:gdLst/>
            <a:ahLst/>
            <a:cxnLst/>
            <a:rect l="l" t="t" r="r" b="b"/>
            <a:pathLst>
              <a:path w="97154" h="97154">
                <a:moveTo>
                  <a:pt x="96774" y="0"/>
                </a:moveTo>
                <a:lnTo>
                  <a:pt x="0" y="0"/>
                </a:lnTo>
                <a:lnTo>
                  <a:pt x="0" y="47625"/>
                </a:lnTo>
                <a:lnTo>
                  <a:pt x="47625" y="96774"/>
                </a:lnTo>
                <a:lnTo>
                  <a:pt x="96774" y="47625"/>
                </a:lnTo>
                <a:lnTo>
                  <a:pt x="96774" y="0"/>
                </a:lnTo>
                <a:close/>
              </a:path>
            </a:pathLst>
          </a:custGeom>
          <a:solidFill>
            <a:srgbClr val="FDD7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195">
            <a:extLst>
              <a:ext uri="{FF2B5EF4-FFF2-40B4-BE49-F238E27FC236}">
                <a16:creationId xmlns:a16="http://schemas.microsoft.com/office/drawing/2014/main" id="{F005B7FE-9EFA-83AF-707C-EA0F806B4508}"/>
              </a:ext>
            </a:extLst>
          </p:cNvPr>
          <p:cNvSpPr/>
          <p:nvPr/>
        </p:nvSpPr>
        <p:spPr>
          <a:xfrm>
            <a:off x="5178552" y="4397502"/>
            <a:ext cx="48895" cy="97155"/>
          </a:xfrm>
          <a:custGeom>
            <a:avLst/>
            <a:gdLst/>
            <a:ahLst/>
            <a:cxnLst/>
            <a:rect l="l" t="t" r="r" b="b"/>
            <a:pathLst>
              <a:path w="48895" h="97154">
                <a:moveTo>
                  <a:pt x="48768" y="0"/>
                </a:moveTo>
                <a:lnTo>
                  <a:pt x="0" y="0"/>
                </a:lnTo>
                <a:lnTo>
                  <a:pt x="0" y="96774"/>
                </a:lnTo>
                <a:lnTo>
                  <a:pt x="48768" y="47625"/>
                </a:lnTo>
                <a:lnTo>
                  <a:pt x="48768" y="0"/>
                </a:lnTo>
                <a:close/>
              </a:path>
            </a:pathLst>
          </a:custGeom>
          <a:solidFill>
            <a:srgbClr val="EEC0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196">
            <a:extLst>
              <a:ext uri="{FF2B5EF4-FFF2-40B4-BE49-F238E27FC236}">
                <a16:creationId xmlns:a16="http://schemas.microsoft.com/office/drawing/2014/main" id="{D097B89E-A567-42FA-6A97-B265B2143BC3}"/>
              </a:ext>
            </a:extLst>
          </p:cNvPr>
          <p:cNvSpPr/>
          <p:nvPr/>
        </p:nvSpPr>
        <p:spPr>
          <a:xfrm>
            <a:off x="5081778" y="4202429"/>
            <a:ext cx="193675" cy="243204"/>
          </a:xfrm>
          <a:custGeom>
            <a:avLst/>
            <a:gdLst/>
            <a:ahLst/>
            <a:cxnLst/>
            <a:rect l="l" t="t" r="r" b="b"/>
            <a:pathLst>
              <a:path w="193675" h="243204">
                <a:moveTo>
                  <a:pt x="96774" y="0"/>
                </a:moveTo>
                <a:lnTo>
                  <a:pt x="59096" y="9542"/>
                </a:lnTo>
                <a:lnTo>
                  <a:pt x="28336" y="35575"/>
                </a:lnTo>
                <a:lnTo>
                  <a:pt x="7602" y="74205"/>
                </a:lnTo>
                <a:lnTo>
                  <a:pt x="0" y="121539"/>
                </a:lnTo>
                <a:lnTo>
                  <a:pt x="7602" y="168872"/>
                </a:lnTo>
                <a:lnTo>
                  <a:pt x="28336" y="207502"/>
                </a:lnTo>
                <a:lnTo>
                  <a:pt x="59096" y="233535"/>
                </a:lnTo>
                <a:lnTo>
                  <a:pt x="96774" y="243078"/>
                </a:lnTo>
                <a:lnTo>
                  <a:pt x="134451" y="233535"/>
                </a:lnTo>
                <a:lnTo>
                  <a:pt x="165211" y="207502"/>
                </a:lnTo>
                <a:lnTo>
                  <a:pt x="185945" y="168872"/>
                </a:lnTo>
                <a:lnTo>
                  <a:pt x="193548" y="121539"/>
                </a:lnTo>
                <a:lnTo>
                  <a:pt x="185945" y="74205"/>
                </a:lnTo>
                <a:lnTo>
                  <a:pt x="165211" y="35575"/>
                </a:lnTo>
                <a:lnTo>
                  <a:pt x="134451" y="9542"/>
                </a:lnTo>
                <a:lnTo>
                  <a:pt x="96774" y="0"/>
                </a:lnTo>
                <a:close/>
              </a:path>
            </a:pathLst>
          </a:custGeom>
          <a:solidFill>
            <a:srgbClr val="F4E2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197">
            <a:extLst>
              <a:ext uri="{FF2B5EF4-FFF2-40B4-BE49-F238E27FC236}">
                <a16:creationId xmlns:a16="http://schemas.microsoft.com/office/drawing/2014/main" id="{4EB3F2A6-073C-298E-FDF9-193FA2144DE3}"/>
              </a:ext>
            </a:extLst>
          </p:cNvPr>
          <p:cNvSpPr/>
          <p:nvPr/>
        </p:nvSpPr>
        <p:spPr>
          <a:xfrm>
            <a:off x="5178552" y="4202429"/>
            <a:ext cx="97155" cy="243204"/>
          </a:xfrm>
          <a:custGeom>
            <a:avLst/>
            <a:gdLst/>
            <a:ahLst/>
            <a:cxnLst/>
            <a:rect l="l" t="t" r="r" b="b"/>
            <a:pathLst>
              <a:path w="97154" h="243204">
                <a:moveTo>
                  <a:pt x="762" y="0"/>
                </a:moveTo>
                <a:lnTo>
                  <a:pt x="0" y="0"/>
                </a:lnTo>
                <a:lnTo>
                  <a:pt x="0" y="243078"/>
                </a:lnTo>
                <a:lnTo>
                  <a:pt x="762" y="243078"/>
                </a:lnTo>
                <a:lnTo>
                  <a:pt x="38105" y="227834"/>
                </a:lnTo>
                <a:lnTo>
                  <a:pt x="68627" y="190277"/>
                </a:lnTo>
                <a:lnTo>
                  <a:pt x="89219" y="142672"/>
                </a:lnTo>
                <a:lnTo>
                  <a:pt x="96774" y="97282"/>
                </a:lnTo>
                <a:lnTo>
                  <a:pt x="89219" y="59418"/>
                </a:lnTo>
                <a:lnTo>
                  <a:pt x="68627" y="28495"/>
                </a:lnTo>
                <a:lnTo>
                  <a:pt x="38105" y="7645"/>
                </a:lnTo>
                <a:lnTo>
                  <a:pt x="762" y="0"/>
                </a:lnTo>
                <a:close/>
              </a:path>
            </a:pathLst>
          </a:custGeom>
          <a:solidFill>
            <a:srgbClr val="FDD7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198">
            <a:extLst>
              <a:ext uri="{FF2B5EF4-FFF2-40B4-BE49-F238E27FC236}">
                <a16:creationId xmlns:a16="http://schemas.microsoft.com/office/drawing/2014/main" id="{21B80C9D-51E3-80B2-1FF6-76A69170A7B0}"/>
              </a:ext>
            </a:extLst>
          </p:cNvPr>
          <p:cNvSpPr/>
          <p:nvPr/>
        </p:nvSpPr>
        <p:spPr>
          <a:xfrm>
            <a:off x="5081778" y="4202429"/>
            <a:ext cx="193675" cy="171450"/>
          </a:xfrm>
          <a:custGeom>
            <a:avLst/>
            <a:gdLst/>
            <a:ahLst/>
            <a:cxnLst/>
            <a:rect l="l" t="t" r="r" b="b"/>
            <a:pathLst>
              <a:path w="193675" h="171450">
                <a:moveTo>
                  <a:pt x="193181" y="95081"/>
                </a:moveTo>
                <a:lnTo>
                  <a:pt x="107616" y="95081"/>
                </a:lnTo>
                <a:lnTo>
                  <a:pt x="173989" y="122936"/>
                </a:lnTo>
                <a:lnTo>
                  <a:pt x="175591" y="132855"/>
                </a:lnTo>
                <a:lnTo>
                  <a:pt x="176609" y="144764"/>
                </a:lnTo>
                <a:lnTo>
                  <a:pt x="176508" y="157886"/>
                </a:lnTo>
                <a:lnTo>
                  <a:pt x="174751" y="171450"/>
                </a:lnTo>
                <a:lnTo>
                  <a:pt x="182564" y="152193"/>
                </a:lnTo>
                <a:lnTo>
                  <a:pt x="188503" y="132746"/>
                </a:lnTo>
                <a:lnTo>
                  <a:pt x="192237" y="114145"/>
                </a:lnTo>
                <a:lnTo>
                  <a:pt x="193548" y="96901"/>
                </a:lnTo>
                <a:lnTo>
                  <a:pt x="193181" y="95081"/>
                </a:lnTo>
                <a:close/>
              </a:path>
              <a:path w="193675" h="171450">
                <a:moveTo>
                  <a:pt x="96774" y="0"/>
                </a:moveTo>
                <a:lnTo>
                  <a:pt x="59096" y="7621"/>
                </a:lnTo>
                <a:lnTo>
                  <a:pt x="28336" y="28400"/>
                </a:lnTo>
                <a:lnTo>
                  <a:pt x="7602" y="59203"/>
                </a:lnTo>
                <a:lnTo>
                  <a:pt x="0" y="96901"/>
                </a:lnTo>
                <a:lnTo>
                  <a:pt x="1314" y="114157"/>
                </a:lnTo>
                <a:lnTo>
                  <a:pt x="5097" y="132855"/>
                </a:lnTo>
                <a:lnTo>
                  <a:pt x="10983" y="151872"/>
                </a:lnTo>
                <a:lnTo>
                  <a:pt x="18796" y="170688"/>
                </a:lnTo>
                <a:lnTo>
                  <a:pt x="17248" y="159875"/>
                </a:lnTo>
                <a:lnTo>
                  <a:pt x="16795" y="149336"/>
                </a:lnTo>
                <a:lnTo>
                  <a:pt x="58674" y="100790"/>
                </a:lnTo>
                <a:lnTo>
                  <a:pt x="107616" y="95081"/>
                </a:lnTo>
                <a:lnTo>
                  <a:pt x="193181" y="95081"/>
                </a:lnTo>
                <a:lnTo>
                  <a:pt x="185945" y="59203"/>
                </a:lnTo>
                <a:lnTo>
                  <a:pt x="165211" y="28400"/>
                </a:lnTo>
                <a:lnTo>
                  <a:pt x="134451" y="7621"/>
                </a:lnTo>
                <a:lnTo>
                  <a:pt x="96774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199">
            <a:extLst>
              <a:ext uri="{FF2B5EF4-FFF2-40B4-BE49-F238E27FC236}">
                <a16:creationId xmlns:a16="http://schemas.microsoft.com/office/drawing/2014/main" id="{84F0C155-B472-5A22-9529-223A66E640F2}"/>
              </a:ext>
            </a:extLst>
          </p:cNvPr>
          <p:cNvSpPr/>
          <p:nvPr/>
        </p:nvSpPr>
        <p:spPr>
          <a:xfrm>
            <a:off x="5178552" y="4202429"/>
            <a:ext cx="97155" cy="171450"/>
          </a:xfrm>
          <a:custGeom>
            <a:avLst/>
            <a:gdLst/>
            <a:ahLst/>
            <a:cxnLst/>
            <a:rect l="l" t="t" r="r" b="b"/>
            <a:pathLst>
              <a:path w="97154" h="171450">
                <a:moveTo>
                  <a:pt x="762" y="0"/>
                </a:moveTo>
                <a:lnTo>
                  <a:pt x="0" y="0"/>
                </a:lnTo>
                <a:lnTo>
                  <a:pt x="0" y="94742"/>
                </a:lnTo>
                <a:lnTo>
                  <a:pt x="16926" y="96200"/>
                </a:lnTo>
                <a:lnTo>
                  <a:pt x="35496" y="100980"/>
                </a:lnTo>
                <a:lnTo>
                  <a:pt x="55685" y="109690"/>
                </a:lnTo>
                <a:lnTo>
                  <a:pt x="77470" y="122936"/>
                </a:lnTo>
                <a:lnTo>
                  <a:pt x="78980" y="132855"/>
                </a:lnTo>
                <a:lnTo>
                  <a:pt x="79930" y="144764"/>
                </a:lnTo>
                <a:lnTo>
                  <a:pt x="79809" y="157886"/>
                </a:lnTo>
                <a:lnTo>
                  <a:pt x="78105" y="171450"/>
                </a:lnTo>
                <a:lnTo>
                  <a:pt x="85897" y="152193"/>
                </a:lnTo>
                <a:lnTo>
                  <a:pt x="91773" y="132842"/>
                </a:lnTo>
                <a:lnTo>
                  <a:pt x="95482" y="114157"/>
                </a:lnTo>
                <a:lnTo>
                  <a:pt x="96774" y="96901"/>
                </a:lnTo>
                <a:lnTo>
                  <a:pt x="89219" y="59203"/>
                </a:lnTo>
                <a:lnTo>
                  <a:pt x="68627" y="28400"/>
                </a:lnTo>
                <a:lnTo>
                  <a:pt x="38105" y="7621"/>
                </a:lnTo>
                <a:lnTo>
                  <a:pt x="762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200">
            <a:extLst>
              <a:ext uri="{FF2B5EF4-FFF2-40B4-BE49-F238E27FC236}">
                <a16:creationId xmlns:a16="http://schemas.microsoft.com/office/drawing/2014/main" id="{6E9A6125-2569-67F8-9236-2D212508FC17}"/>
              </a:ext>
            </a:extLst>
          </p:cNvPr>
          <p:cNvSpPr/>
          <p:nvPr/>
        </p:nvSpPr>
        <p:spPr>
          <a:xfrm>
            <a:off x="5159502" y="4510278"/>
            <a:ext cx="40005" cy="125730"/>
          </a:xfrm>
          <a:custGeom>
            <a:avLst/>
            <a:gdLst/>
            <a:ahLst/>
            <a:cxnLst/>
            <a:rect l="l" t="t" r="r" b="b"/>
            <a:pathLst>
              <a:path w="40004" h="125729">
                <a:moveTo>
                  <a:pt x="25400" y="0"/>
                </a:moveTo>
                <a:lnTo>
                  <a:pt x="12700" y="0"/>
                </a:lnTo>
                <a:lnTo>
                  <a:pt x="0" y="125730"/>
                </a:lnTo>
                <a:lnTo>
                  <a:pt x="39624" y="125730"/>
                </a:lnTo>
                <a:lnTo>
                  <a:pt x="25400" y="0"/>
                </a:lnTo>
                <a:close/>
              </a:path>
            </a:pathLst>
          </a:custGeom>
          <a:solidFill>
            <a:srgbClr val="EAA1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201">
            <a:extLst>
              <a:ext uri="{FF2B5EF4-FFF2-40B4-BE49-F238E27FC236}">
                <a16:creationId xmlns:a16="http://schemas.microsoft.com/office/drawing/2014/main" id="{A80418CE-4B5D-0E45-1DB2-B2FB630AFCCB}"/>
              </a:ext>
            </a:extLst>
          </p:cNvPr>
          <p:cNvSpPr/>
          <p:nvPr/>
        </p:nvSpPr>
        <p:spPr>
          <a:xfrm>
            <a:off x="5178552" y="4510278"/>
            <a:ext cx="20955" cy="125730"/>
          </a:xfrm>
          <a:custGeom>
            <a:avLst/>
            <a:gdLst/>
            <a:ahLst/>
            <a:cxnLst/>
            <a:rect l="l" t="t" r="r" b="b"/>
            <a:pathLst>
              <a:path w="20954" h="125729">
                <a:moveTo>
                  <a:pt x="6350" y="0"/>
                </a:moveTo>
                <a:lnTo>
                  <a:pt x="0" y="0"/>
                </a:lnTo>
                <a:lnTo>
                  <a:pt x="0" y="125730"/>
                </a:lnTo>
                <a:lnTo>
                  <a:pt x="20574" y="125730"/>
                </a:lnTo>
                <a:lnTo>
                  <a:pt x="6350" y="0"/>
                </a:lnTo>
                <a:close/>
              </a:path>
            </a:pathLst>
          </a:custGeom>
          <a:solidFill>
            <a:srgbClr val="DF91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202">
            <a:extLst>
              <a:ext uri="{FF2B5EF4-FFF2-40B4-BE49-F238E27FC236}">
                <a16:creationId xmlns:a16="http://schemas.microsoft.com/office/drawing/2014/main" id="{0A0B1EDB-DEB0-ABC8-BE07-85AF2487413A}"/>
              </a:ext>
            </a:extLst>
          </p:cNvPr>
          <p:cNvSpPr/>
          <p:nvPr/>
        </p:nvSpPr>
        <p:spPr>
          <a:xfrm>
            <a:off x="4984241" y="4453128"/>
            <a:ext cx="194310" cy="184785"/>
          </a:xfrm>
          <a:custGeom>
            <a:avLst/>
            <a:gdLst/>
            <a:ahLst/>
            <a:cxnLst/>
            <a:rect l="l" t="t" r="r" b="b"/>
            <a:pathLst>
              <a:path w="194310" h="184785">
                <a:moveTo>
                  <a:pt x="124460" y="0"/>
                </a:moveTo>
                <a:lnTo>
                  <a:pt x="74930" y="16637"/>
                </a:lnTo>
                <a:lnTo>
                  <a:pt x="20843" y="55768"/>
                </a:lnTo>
                <a:lnTo>
                  <a:pt x="0" y="119380"/>
                </a:lnTo>
                <a:lnTo>
                  <a:pt x="0" y="184404"/>
                </a:lnTo>
                <a:lnTo>
                  <a:pt x="194310" y="184404"/>
                </a:lnTo>
                <a:lnTo>
                  <a:pt x="194310" y="180848"/>
                </a:lnTo>
                <a:lnTo>
                  <a:pt x="124460" y="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203">
            <a:extLst>
              <a:ext uri="{FF2B5EF4-FFF2-40B4-BE49-F238E27FC236}">
                <a16:creationId xmlns:a16="http://schemas.microsoft.com/office/drawing/2014/main" id="{2D760BC1-7708-0E52-2CFB-9F19C4289B36}"/>
              </a:ext>
            </a:extLst>
          </p:cNvPr>
          <p:cNvSpPr/>
          <p:nvPr/>
        </p:nvSpPr>
        <p:spPr>
          <a:xfrm>
            <a:off x="5178552" y="4453128"/>
            <a:ext cx="193675" cy="184785"/>
          </a:xfrm>
          <a:custGeom>
            <a:avLst/>
            <a:gdLst/>
            <a:ahLst/>
            <a:cxnLst/>
            <a:rect l="l" t="t" r="r" b="b"/>
            <a:pathLst>
              <a:path w="193675" h="184785">
                <a:moveTo>
                  <a:pt x="0" y="180848"/>
                </a:moveTo>
                <a:lnTo>
                  <a:pt x="0" y="184404"/>
                </a:lnTo>
                <a:lnTo>
                  <a:pt x="193548" y="184404"/>
                </a:lnTo>
                <a:lnTo>
                  <a:pt x="193548" y="183007"/>
                </a:lnTo>
                <a:lnTo>
                  <a:pt x="762" y="183007"/>
                </a:lnTo>
                <a:lnTo>
                  <a:pt x="0" y="180848"/>
                </a:lnTo>
                <a:close/>
              </a:path>
              <a:path w="193675" h="184785">
                <a:moveTo>
                  <a:pt x="70485" y="0"/>
                </a:moveTo>
                <a:lnTo>
                  <a:pt x="762" y="183007"/>
                </a:lnTo>
                <a:lnTo>
                  <a:pt x="193548" y="183007"/>
                </a:lnTo>
                <a:lnTo>
                  <a:pt x="193548" y="119380"/>
                </a:lnTo>
                <a:lnTo>
                  <a:pt x="188138" y="85484"/>
                </a:lnTo>
                <a:lnTo>
                  <a:pt x="172942" y="55768"/>
                </a:lnTo>
                <a:lnTo>
                  <a:pt x="149506" y="32172"/>
                </a:lnTo>
                <a:lnTo>
                  <a:pt x="119380" y="16637"/>
                </a:lnTo>
                <a:lnTo>
                  <a:pt x="70485" y="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204">
            <a:extLst>
              <a:ext uri="{FF2B5EF4-FFF2-40B4-BE49-F238E27FC236}">
                <a16:creationId xmlns:a16="http://schemas.microsoft.com/office/drawing/2014/main" id="{E2E045D8-79E7-44B7-AA34-853EAA882127}"/>
              </a:ext>
            </a:extLst>
          </p:cNvPr>
          <p:cNvSpPr/>
          <p:nvPr/>
        </p:nvSpPr>
        <p:spPr>
          <a:xfrm>
            <a:off x="5178552" y="4453128"/>
            <a:ext cx="83820" cy="182880"/>
          </a:xfrm>
          <a:custGeom>
            <a:avLst/>
            <a:gdLst/>
            <a:ahLst/>
            <a:cxnLst/>
            <a:rect l="l" t="t" r="r" b="b"/>
            <a:pathLst>
              <a:path w="83820" h="182879">
                <a:moveTo>
                  <a:pt x="69596" y="0"/>
                </a:moveTo>
                <a:lnTo>
                  <a:pt x="0" y="182880"/>
                </a:lnTo>
                <a:lnTo>
                  <a:pt x="83820" y="98552"/>
                </a:lnTo>
                <a:lnTo>
                  <a:pt x="58547" y="69977"/>
                </a:lnTo>
                <a:lnTo>
                  <a:pt x="83820" y="57277"/>
                </a:lnTo>
                <a:lnTo>
                  <a:pt x="69596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205">
            <a:extLst>
              <a:ext uri="{FF2B5EF4-FFF2-40B4-BE49-F238E27FC236}">
                <a16:creationId xmlns:a16="http://schemas.microsoft.com/office/drawing/2014/main" id="{D90CAA81-3120-D5D5-1152-4C7CBE4472F6}"/>
              </a:ext>
            </a:extLst>
          </p:cNvPr>
          <p:cNvSpPr/>
          <p:nvPr/>
        </p:nvSpPr>
        <p:spPr>
          <a:xfrm>
            <a:off x="5095494" y="4453128"/>
            <a:ext cx="83185" cy="182880"/>
          </a:xfrm>
          <a:custGeom>
            <a:avLst/>
            <a:gdLst/>
            <a:ahLst/>
            <a:cxnLst/>
            <a:rect l="l" t="t" r="r" b="b"/>
            <a:pathLst>
              <a:path w="83185" h="182879">
                <a:moveTo>
                  <a:pt x="12826" y="0"/>
                </a:moveTo>
                <a:lnTo>
                  <a:pt x="0" y="57277"/>
                </a:lnTo>
                <a:lnTo>
                  <a:pt x="24002" y="69977"/>
                </a:lnTo>
                <a:lnTo>
                  <a:pt x="0" y="98552"/>
                </a:lnTo>
                <a:lnTo>
                  <a:pt x="83057" y="182880"/>
                </a:lnTo>
                <a:lnTo>
                  <a:pt x="12826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206">
            <a:extLst>
              <a:ext uri="{FF2B5EF4-FFF2-40B4-BE49-F238E27FC236}">
                <a16:creationId xmlns:a16="http://schemas.microsoft.com/office/drawing/2014/main" id="{1C7DC6B1-34EC-C0E5-690D-D4BAC855158F}"/>
              </a:ext>
            </a:extLst>
          </p:cNvPr>
          <p:cNvSpPr/>
          <p:nvPr/>
        </p:nvSpPr>
        <p:spPr>
          <a:xfrm>
            <a:off x="5151120" y="4494276"/>
            <a:ext cx="54610" cy="41910"/>
          </a:xfrm>
          <a:custGeom>
            <a:avLst/>
            <a:gdLst/>
            <a:ahLst/>
            <a:cxnLst/>
            <a:rect l="l" t="t" r="r" b="b"/>
            <a:pathLst>
              <a:path w="54610" h="41910">
                <a:moveTo>
                  <a:pt x="54101" y="0"/>
                </a:moveTo>
                <a:lnTo>
                  <a:pt x="0" y="0"/>
                </a:lnTo>
                <a:lnTo>
                  <a:pt x="19050" y="41910"/>
                </a:lnTo>
                <a:lnTo>
                  <a:pt x="36575" y="41910"/>
                </a:lnTo>
                <a:lnTo>
                  <a:pt x="54101" y="0"/>
                </a:lnTo>
                <a:close/>
              </a:path>
            </a:pathLst>
          </a:custGeom>
          <a:solidFill>
            <a:srgbClr val="FFC5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207">
            <a:extLst>
              <a:ext uri="{FF2B5EF4-FFF2-40B4-BE49-F238E27FC236}">
                <a16:creationId xmlns:a16="http://schemas.microsoft.com/office/drawing/2014/main" id="{8766252E-8906-CB47-F834-4E011E729176}"/>
              </a:ext>
            </a:extLst>
          </p:cNvPr>
          <p:cNvSpPr/>
          <p:nvPr/>
        </p:nvSpPr>
        <p:spPr>
          <a:xfrm>
            <a:off x="5178552" y="4494276"/>
            <a:ext cx="26670" cy="41910"/>
          </a:xfrm>
          <a:custGeom>
            <a:avLst/>
            <a:gdLst/>
            <a:ahLst/>
            <a:cxnLst/>
            <a:rect l="l" t="t" r="r" b="b"/>
            <a:pathLst>
              <a:path w="26670" h="41910">
                <a:moveTo>
                  <a:pt x="26670" y="0"/>
                </a:moveTo>
                <a:lnTo>
                  <a:pt x="0" y="0"/>
                </a:lnTo>
                <a:lnTo>
                  <a:pt x="0" y="41910"/>
                </a:lnTo>
                <a:lnTo>
                  <a:pt x="9398" y="41910"/>
                </a:lnTo>
                <a:lnTo>
                  <a:pt x="26670" y="0"/>
                </a:lnTo>
                <a:close/>
              </a:path>
            </a:pathLst>
          </a:custGeom>
          <a:solidFill>
            <a:srgbClr val="EAA1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208">
            <a:extLst>
              <a:ext uri="{FF2B5EF4-FFF2-40B4-BE49-F238E27FC236}">
                <a16:creationId xmlns:a16="http://schemas.microsoft.com/office/drawing/2014/main" id="{4DB84969-8548-24A6-0630-B8BCE6CED395}"/>
              </a:ext>
            </a:extLst>
          </p:cNvPr>
          <p:cNvSpPr/>
          <p:nvPr/>
        </p:nvSpPr>
        <p:spPr>
          <a:xfrm>
            <a:off x="5178552" y="4445508"/>
            <a:ext cx="69850" cy="64769"/>
          </a:xfrm>
          <a:custGeom>
            <a:avLst/>
            <a:gdLst/>
            <a:ahLst/>
            <a:cxnLst/>
            <a:rect l="l" t="t" r="r" b="b"/>
            <a:pathLst>
              <a:path w="69850" h="64770">
                <a:moveTo>
                  <a:pt x="48895" y="0"/>
                </a:moveTo>
                <a:lnTo>
                  <a:pt x="0" y="49022"/>
                </a:lnTo>
                <a:lnTo>
                  <a:pt x="42545" y="64770"/>
                </a:lnTo>
                <a:lnTo>
                  <a:pt x="69342" y="7874"/>
                </a:lnTo>
                <a:lnTo>
                  <a:pt x="48895" y="0"/>
                </a:lnTo>
                <a:close/>
              </a:path>
            </a:pathLst>
          </a:custGeom>
          <a:solidFill>
            <a:srgbClr val="E9EE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209">
            <a:extLst>
              <a:ext uri="{FF2B5EF4-FFF2-40B4-BE49-F238E27FC236}">
                <a16:creationId xmlns:a16="http://schemas.microsoft.com/office/drawing/2014/main" id="{235F84D6-F09B-3559-90C6-14C0E6F2D623}"/>
              </a:ext>
            </a:extLst>
          </p:cNvPr>
          <p:cNvSpPr/>
          <p:nvPr/>
        </p:nvSpPr>
        <p:spPr>
          <a:xfrm>
            <a:off x="5108447" y="4445508"/>
            <a:ext cx="70485" cy="64769"/>
          </a:xfrm>
          <a:custGeom>
            <a:avLst/>
            <a:gdLst/>
            <a:ahLst/>
            <a:cxnLst/>
            <a:rect l="l" t="t" r="r" b="b"/>
            <a:pathLst>
              <a:path w="70485" h="64770">
                <a:moveTo>
                  <a:pt x="22351" y="0"/>
                </a:moveTo>
                <a:lnTo>
                  <a:pt x="0" y="7874"/>
                </a:lnTo>
                <a:lnTo>
                  <a:pt x="28701" y="64770"/>
                </a:lnTo>
                <a:lnTo>
                  <a:pt x="70103" y="49022"/>
                </a:lnTo>
                <a:lnTo>
                  <a:pt x="223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210">
            <a:extLst>
              <a:ext uri="{FF2B5EF4-FFF2-40B4-BE49-F238E27FC236}">
                <a16:creationId xmlns:a16="http://schemas.microsoft.com/office/drawing/2014/main" id="{7AA1D04B-1599-92C5-C77A-5035FB6DD828}"/>
              </a:ext>
            </a:extLst>
          </p:cNvPr>
          <p:cNvSpPr/>
          <p:nvPr/>
        </p:nvSpPr>
        <p:spPr>
          <a:xfrm>
            <a:off x="4767071" y="4612385"/>
            <a:ext cx="988060" cy="163195"/>
          </a:xfrm>
          <a:custGeom>
            <a:avLst/>
            <a:gdLst/>
            <a:ahLst/>
            <a:cxnLst/>
            <a:rect l="l" t="t" r="r" b="b"/>
            <a:pathLst>
              <a:path w="988060" h="163195">
                <a:moveTo>
                  <a:pt x="945641" y="0"/>
                </a:moveTo>
                <a:lnTo>
                  <a:pt x="0" y="0"/>
                </a:lnTo>
                <a:lnTo>
                  <a:pt x="0" y="163068"/>
                </a:lnTo>
                <a:lnTo>
                  <a:pt x="945641" y="163068"/>
                </a:lnTo>
                <a:lnTo>
                  <a:pt x="961941" y="159779"/>
                </a:lnTo>
                <a:lnTo>
                  <a:pt x="975264" y="150764"/>
                </a:lnTo>
                <a:lnTo>
                  <a:pt x="984253" y="137296"/>
                </a:lnTo>
                <a:lnTo>
                  <a:pt x="987551" y="120650"/>
                </a:lnTo>
                <a:lnTo>
                  <a:pt x="987551" y="42418"/>
                </a:lnTo>
                <a:lnTo>
                  <a:pt x="984253" y="25771"/>
                </a:lnTo>
                <a:lnTo>
                  <a:pt x="975264" y="12303"/>
                </a:lnTo>
                <a:lnTo>
                  <a:pt x="961941" y="3288"/>
                </a:lnTo>
                <a:lnTo>
                  <a:pt x="945641" y="0"/>
                </a:lnTo>
                <a:close/>
              </a:path>
            </a:pathLst>
          </a:custGeom>
          <a:solidFill>
            <a:srgbClr val="FFC51B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95" name="object 211">
            <a:extLst>
              <a:ext uri="{FF2B5EF4-FFF2-40B4-BE49-F238E27FC236}">
                <a16:creationId xmlns:a16="http://schemas.microsoft.com/office/drawing/2014/main" id="{10DC598C-6211-1406-369E-2DDA8FDC0D02}"/>
              </a:ext>
            </a:extLst>
          </p:cNvPr>
          <p:cNvSpPr/>
          <p:nvPr/>
        </p:nvSpPr>
        <p:spPr>
          <a:xfrm>
            <a:off x="4767071" y="4694682"/>
            <a:ext cx="988060" cy="81280"/>
          </a:xfrm>
          <a:custGeom>
            <a:avLst/>
            <a:gdLst/>
            <a:ahLst/>
            <a:cxnLst/>
            <a:rect l="l" t="t" r="r" b="b"/>
            <a:pathLst>
              <a:path w="988060" h="81279">
                <a:moveTo>
                  <a:pt x="987551" y="0"/>
                </a:moveTo>
                <a:lnTo>
                  <a:pt x="0" y="0"/>
                </a:lnTo>
                <a:lnTo>
                  <a:pt x="0" y="80772"/>
                </a:lnTo>
                <a:lnTo>
                  <a:pt x="945641" y="80772"/>
                </a:lnTo>
                <a:lnTo>
                  <a:pt x="961941" y="77505"/>
                </a:lnTo>
                <a:lnTo>
                  <a:pt x="975264" y="68548"/>
                </a:lnTo>
                <a:lnTo>
                  <a:pt x="984253" y="55161"/>
                </a:lnTo>
                <a:lnTo>
                  <a:pt x="987551" y="38608"/>
                </a:lnTo>
                <a:lnTo>
                  <a:pt x="987551" y="0"/>
                </a:lnTo>
                <a:close/>
              </a:path>
            </a:pathLst>
          </a:custGeom>
          <a:solidFill>
            <a:srgbClr val="EAA12E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96" name="object 212">
            <a:extLst>
              <a:ext uri="{FF2B5EF4-FFF2-40B4-BE49-F238E27FC236}">
                <a16:creationId xmlns:a16="http://schemas.microsoft.com/office/drawing/2014/main" id="{2AB24ACC-712D-6750-04F5-F87C22E9574B}"/>
              </a:ext>
            </a:extLst>
          </p:cNvPr>
          <p:cNvSpPr/>
          <p:nvPr/>
        </p:nvSpPr>
        <p:spPr>
          <a:xfrm>
            <a:off x="4767071" y="4612385"/>
            <a:ext cx="875030" cy="82550"/>
          </a:xfrm>
          <a:custGeom>
            <a:avLst/>
            <a:gdLst/>
            <a:ahLst/>
            <a:cxnLst/>
            <a:rect l="l" t="t" r="r" b="b"/>
            <a:pathLst>
              <a:path w="875029" h="82550">
                <a:moveTo>
                  <a:pt x="0" y="82295"/>
                </a:moveTo>
                <a:lnTo>
                  <a:pt x="874776" y="82295"/>
                </a:lnTo>
                <a:lnTo>
                  <a:pt x="874776" y="0"/>
                </a:lnTo>
                <a:lnTo>
                  <a:pt x="0" y="0"/>
                </a:lnTo>
                <a:lnTo>
                  <a:pt x="0" y="82295"/>
                </a:lnTo>
                <a:close/>
              </a:path>
            </a:pathLst>
          </a:custGeom>
          <a:solidFill>
            <a:srgbClr val="30B9FC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97" name="object 213">
            <a:extLst>
              <a:ext uri="{FF2B5EF4-FFF2-40B4-BE49-F238E27FC236}">
                <a16:creationId xmlns:a16="http://schemas.microsoft.com/office/drawing/2014/main" id="{67CE6C82-839B-0CEB-5F97-01D5171ACA25}"/>
              </a:ext>
            </a:extLst>
          </p:cNvPr>
          <p:cNvSpPr/>
          <p:nvPr/>
        </p:nvSpPr>
        <p:spPr>
          <a:xfrm>
            <a:off x="4767071" y="4694682"/>
            <a:ext cx="875030" cy="81280"/>
          </a:xfrm>
          <a:custGeom>
            <a:avLst/>
            <a:gdLst/>
            <a:ahLst/>
            <a:cxnLst/>
            <a:rect l="l" t="t" r="r" b="b"/>
            <a:pathLst>
              <a:path w="875029" h="81279">
                <a:moveTo>
                  <a:pt x="0" y="80772"/>
                </a:moveTo>
                <a:lnTo>
                  <a:pt x="874776" y="80772"/>
                </a:lnTo>
                <a:lnTo>
                  <a:pt x="874776" y="0"/>
                </a:lnTo>
                <a:lnTo>
                  <a:pt x="0" y="0"/>
                </a:lnTo>
                <a:lnTo>
                  <a:pt x="0" y="80772"/>
                </a:lnTo>
                <a:close/>
              </a:path>
            </a:pathLst>
          </a:custGeom>
          <a:solidFill>
            <a:srgbClr val="2B9ED7"/>
          </a:solid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98" name="object 214">
            <a:extLst>
              <a:ext uri="{FF2B5EF4-FFF2-40B4-BE49-F238E27FC236}">
                <a16:creationId xmlns:a16="http://schemas.microsoft.com/office/drawing/2014/main" id="{58E4CDB9-3BF3-522A-1F73-029E12A05BDC}"/>
              </a:ext>
            </a:extLst>
          </p:cNvPr>
          <p:cNvSpPr/>
          <p:nvPr/>
        </p:nvSpPr>
        <p:spPr>
          <a:xfrm>
            <a:off x="4603241" y="4612385"/>
            <a:ext cx="163830" cy="16306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rgbClr val="00338D"/>
              </a:solidFill>
            </a:endParaRPr>
          </a:p>
        </p:txBody>
      </p:sp>
      <p:sp>
        <p:nvSpPr>
          <p:cNvPr id="499" name="object 215">
            <a:extLst>
              <a:ext uri="{FF2B5EF4-FFF2-40B4-BE49-F238E27FC236}">
                <a16:creationId xmlns:a16="http://schemas.microsoft.com/office/drawing/2014/main" id="{4C211EC8-8414-2A77-A8AC-05348A6F8EC3}"/>
              </a:ext>
            </a:extLst>
          </p:cNvPr>
          <p:cNvSpPr/>
          <p:nvPr/>
        </p:nvSpPr>
        <p:spPr>
          <a:xfrm>
            <a:off x="8622792" y="4157471"/>
            <a:ext cx="667511" cy="63398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216">
            <a:extLst>
              <a:ext uri="{FF2B5EF4-FFF2-40B4-BE49-F238E27FC236}">
                <a16:creationId xmlns:a16="http://schemas.microsoft.com/office/drawing/2014/main" id="{6BC4FBB9-9D03-6859-D15B-05F40DA6B286}"/>
              </a:ext>
            </a:extLst>
          </p:cNvPr>
          <p:cNvSpPr/>
          <p:nvPr/>
        </p:nvSpPr>
        <p:spPr>
          <a:xfrm>
            <a:off x="10517885" y="4139946"/>
            <a:ext cx="718566" cy="68046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217">
            <a:extLst>
              <a:ext uri="{FF2B5EF4-FFF2-40B4-BE49-F238E27FC236}">
                <a16:creationId xmlns:a16="http://schemas.microsoft.com/office/drawing/2014/main" id="{DF3EDC14-2C6E-304D-4CA4-9B5F837B7A77}"/>
              </a:ext>
            </a:extLst>
          </p:cNvPr>
          <p:cNvSpPr/>
          <p:nvPr/>
        </p:nvSpPr>
        <p:spPr>
          <a:xfrm>
            <a:off x="696848" y="1360550"/>
            <a:ext cx="1370965" cy="600710"/>
          </a:xfrm>
          <a:custGeom>
            <a:avLst/>
            <a:gdLst/>
            <a:ahLst/>
            <a:cxnLst/>
            <a:rect l="l" t="t" r="r" b="b"/>
            <a:pathLst>
              <a:path w="1370964" h="600710">
                <a:moveTo>
                  <a:pt x="1270762" y="0"/>
                </a:moveTo>
                <a:lnTo>
                  <a:pt x="100076" y="0"/>
                </a:lnTo>
                <a:lnTo>
                  <a:pt x="61121" y="7868"/>
                </a:lnTo>
                <a:lnTo>
                  <a:pt x="29311" y="29321"/>
                </a:lnTo>
                <a:lnTo>
                  <a:pt x="7864" y="61132"/>
                </a:lnTo>
                <a:lnTo>
                  <a:pt x="0" y="100075"/>
                </a:lnTo>
                <a:lnTo>
                  <a:pt x="0" y="500379"/>
                </a:lnTo>
                <a:lnTo>
                  <a:pt x="7864" y="539323"/>
                </a:lnTo>
                <a:lnTo>
                  <a:pt x="29311" y="571134"/>
                </a:lnTo>
                <a:lnTo>
                  <a:pt x="61121" y="592587"/>
                </a:lnTo>
                <a:lnTo>
                  <a:pt x="100076" y="600456"/>
                </a:lnTo>
                <a:lnTo>
                  <a:pt x="1270762" y="600456"/>
                </a:lnTo>
                <a:lnTo>
                  <a:pt x="1309705" y="592587"/>
                </a:lnTo>
                <a:lnTo>
                  <a:pt x="1341516" y="571134"/>
                </a:lnTo>
                <a:lnTo>
                  <a:pt x="1362969" y="539323"/>
                </a:lnTo>
                <a:lnTo>
                  <a:pt x="1370838" y="500379"/>
                </a:lnTo>
                <a:lnTo>
                  <a:pt x="1370838" y="100075"/>
                </a:lnTo>
                <a:lnTo>
                  <a:pt x="1362969" y="61132"/>
                </a:lnTo>
                <a:lnTo>
                  <a:pt x="1341516" y="29321"/>
                </a:lnTo>
                <a:lnTo>
                  <a:pt x="1309705" y="7868"/>
                </a:lnTo>
                <a:lnTo>
                  <a:pt x="1270762" y="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218">
            <a:extLst>
              <a:ext uri="{FF2B5EF4-FFF2-40B4-BE49-F238E27FC236}">
                <a16:creationId xmlns:a16="http://schemas.microsoft.com/office/drawing/2014/main" id="{6FF98419-97C9-12CC-BC97-29FF1DD436A8}"/>
              </a:ext>
            </a:extLst>
          </p:cNvPr>
          <p:cNvSpPr/>
          <p:nvPr/>
        </p:nvSpPr>
        <p:spPr>
          <a:xfrm>
            <a:off x="696848" y="1360550"/>
            <a:ext cx="1370965" cy="600710"/>
          </a:xfrm>
          <a:custGeom>
            <a:avLst/>
            <a:gdLst/>
            <a:ahLst/>
            <a:cxnLst/>
            <a:rect l="l" t="t" r="r" b="b"/>
            <a:pathLst>
              <a:path w="1370964" h="600710">
                <a:moveTo>
                  <a:pt x="0" y="100075"/>
                </a:moveTo>
                <a:lnTo>
                  <a:pt x="7864" y="61132"/>
                </a:lnTo>
                <a:lnTo>
                  <a:pt x="29311" y="29321"/>
                </a:lnTo>
                <a:lnTo>
                  <a:pt x="61121" y="7868"/>
                </a:lnTo>
                <a:lnTo>
                  <a:pt x="100076" y="0"/>
                </a:lnTo>
                <a:lnTo>
                  <a:pt x="1270762" y="0"/>
                </a:lnTo>
                <a:lnTo>
                  <a:pt x="1309705" y="7868"/>
                </a:lnTo>
                <a:lnTo>
                  <a:pt x="1341516" y="29321"/>
                </a:lnTo>
                <a:lnTo>
                  <a:pt x="1362969" y="61132"/>
                </a:lnTo>
                <a:lnTo>
                  <a:pt x="1370838" y="100075"/>
                </a:lnTo>
                <a:lnTo>
                  <a:pt x="1370838" y="500379"/>
                </a:lnTo>
                <a:lnTo>
                  <a:pt x="1362969" y="539323"/>
                </a:lnTo>
                <a:lnTo>
                  <a:pt x="1341516" y="571134"/>
                </a:lnTo>
                <a:lnTo>
                  <a:pt x="1309705" y="592587"/>
                </a:lnTo>
                <a:lnTo>
                  <a:pt x="1270762" y="600456"/>
                </a:lnTo>
                <a:lnTo>
                  <a:pt x="100076" y="600456"/>
                </a:lnTo>
                <a:lnTo>
                  <a:pt x="61121" y="592587"/>
                </a:lnTo>
                <a:lnTo>
                  <a:pt x="29311" y="571134"/>
                </a:lnTo>
                <a:lnTo>
                  <a:pt x="7864" y="539323"/>
                </a:lnTo>
                <a:lnTo>
                  <a:pt x="0" y="500379"/>
                </a:lnTo>
                <a:lnTo>
                  <a:pt x="0" y="100075"/>
                </a:lnTo>
                <a:close/>
              </a:path>
            </a:pathLst>
          </a:custGeom>
          <a:ln w="253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219">
            <a:extLst>
              <a:ext uri="{FF2B5EF4-FFF2-40B4-BE49-F238E27FC236}">
                <a16:creationId xmlns:a16="http://schemas.microsoft.com/office/drawing/2014/main" id="{9A29DFA5-0205-F21F-568F-34D209C32114}"/>
              </a:ext>
            </a:extLst>
          </p:cNvPr>
          <p:cNvSpPr/>
          <p:nvPr/>
        </p:nvSpPr>
        <p:spPr>
          <a:xfrm>
            <a:off x="6472046" y="1360550"/>
            <a:ext cx="1370965" cy="600710"/>
          </a:xfrm>
          <a:custGeom>
            <a:avLst/>
            <a:gdLst/>
            <a:ahLst/>
            <a:cxnLst/>
            <a:rect l="l" t="t" r="r" b="b"/>
            <a:pathLst>
              <a:path w="1370965" h="600710">
                <a:moveTo>
                  <a:pt x="1270761" y="0"/>
                </a:moveTo>
                <a:lnTo>
                  <a:pt x="100075" y="0"/>
                </a:lnTo>
                <a:lnTo>
                  <a:pt x="61132" y="7868"/>
                </a:lnTo>
                <a:lnTo>
                  <a:pt x="29321" y="29321"/>
                </a:lnTo>
                <a:lnTo>
                  <a:pt x="7868" y="61132"/>
                </a:lnTo>
                <a:lnTo>
                  <a:pt x="0" y="100075"/>
                </a:lnTo>
                <a:lnTo>
                  <a:pt x="0" y="500379"/>
                </a:lnTo>
                <a:lnTo>
                  <a:pt x="7868" y="539323"/>
                </a:lnTo>
                <a:lnTo>
                  <a:pt x="29321" y="571134"/>
                </a:lnTo>
                <a:lnTo>
                  <a:pt x="61132" y="592587"/>
                </a:lnTo>
                <a:lnTo>
                  <a:pt x="100075" y="600456"/>
                </a:lnTo>
                <a:lnTo>
                  <a:pt x="1270761" y="600456"/>
                </a:lnTo>
                <a:lnTo>
                  <a:pt x="1309705" y="592587"/>
                </a:lnTo>
                <a:lnTo>
                  <a:pt x="1341516" y="571134"/>
                </a:lnTo>
                <a:lnTo>
                  <a:pt x="1362969" y="539323"/>
                </a:lnTo>
                <a:lnTo>
                  <a:pt x="1370837" y="500379"/>
                </a:lnTo>
                <a:lnTo>
                  <a:pt x="1370837" y="100075"/>
                </a:lnTo>
                <a:lnTo>
                  <a:pt x="1362969" y="61132"/>
                </a:lnTo>
                <a:lnTo>
                  <a:pt x="1341516" y="29321"/>
                </a:lnTo>
                <a:lnTo>
                  <a:pt x="1309705" y="7868"/>
                </a:lnTo>
                <a:lnTo>
                  <a:pt x="1270761" y="0"/>
                </a:lnTo>
                <a:close/>
              </a:path>
            </a:pathLst>
          </a:custGeom>
          <a:solidFill>
            <a:srgbClr val="6C1F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220">
            <a:extLst>
              <a:ext uri="{FF2B5EF4-FFF2-40B4-BE49-F238E27FC236}">
                <a16:creationId xmlns:a16="http://schemas.microsoft.com/office/drawing/2014/main" id="{C1F3FAAC-4269-E9AB-55EC-E982CC90A15C}"/>
              </a:ext>
            </a:extLst>
          </p:cNvPr>
          <p:cNvSpPr/>
          <p:nvPr/>
        </p:nvSpPr>
        <p:spPr>
          <a:xfrm>
            <a:off x="6472046" y="1360550"/>
            <a:ext cx="1370965" cy="600710"/>
          </a:xfrm>
          <a:custGeom>
            <a:avLst/>
            <a:gdLst/>
            <a:ahLst/>
            <a:cxnLst/>
            <a:rect l="l" t="t" r="r" b="b"/>
            <a:pathLst>
              <a:path w="1370965" h="600710">
                <a:moveTo>
                  <a:pt x="0" y="100075"/>
                </a:moveTo>
                <a:lnTo>
                  <a:pt x="7868" y="61132"/>
                </a:lnTo>
                <a:lnTo>
                  <a:pt x="29321" y="29321"/>
                </a:lnTo>
                <a:lnTo>
                  <a:pt x="61132" y="7868"/>
                </a:lnTo>
                <a:lnTo>
                  <a:pt x="100075" y="0"/>
                </a:lnTo>
                <a:lnTo>
                  <a:pt x="1270761" y="0"/>
                </a:lnTo>
                <a:lnTo>
                  <a:pt x="1309705" y="7868"/>
                </a:lnTo>
                <a:lnTo>
                  <a:pt x="1341516" y="29321"/>
                </a:lnTo>
                <a:lnTo>
                  <a:pt x="1362969" y="61132"/>
                </a:lnTo>
                <a:lnTo>
                  <a:pt x="1370837" y="100075"/>
                </a:lnTo>
                <a:lnTo>
                  <a:pt x="1370837" y="500379"/>
                </a:lnTo>
                <a:lnTo>
                  <a:pt x="1362969" y="539323"/>
                </a:lnTo>
                <a:lnTo>
                  <a:pt x="1341516" y="571134"/>
                </a:lnTo>
                <a:lnTo>
                  <a:pt x="1309705" y="592587"/>
                </a:lnTo>
                <a:lnTo>
                  <a:pt x="1270761" y="600456"/>
                </a:lnTo>
                <a:lnTo>
                  <a:pt x="100075" y="600456"/>
                </a:lnTo>
                <a:lnTo>
                  <a:pt x="61132" y="592587"/>
                </a:lnTo>
                <a:lnTo>
                  <a:pt x="29321" y="571134"/>
                </a:lnTo>
                <a:lnTo>
                  <a:pt x="7868" y="539323"/>
                </a:lnTo>
                <a:lnTo>
                  <a:pt x="0" y="500379"/>
                </a:lnTo>
                <a:lnTo>
                  <a:pt x="0" y="100075"/>
                </a:lnTo>
                <a:close/>
              </a:path>
            </a:pathLst>
          </a:custGeom>
          <a:ln w="25399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221">
            <a:extLst>
              <a:ext uri="{FF2B5EF4-FFF2-40B4-BE49-F238E27FC236}">
                <a16:creationId xmlns:a16="http://schemas.microsoft.com/office/drawing/2014/main" id="{679A1483-D499-6646-A316-BEC9D1865328}"/>
              </a:ext>
            </a:extLst>
          </p:cNvPr>
          <p:cNvSpPr/>
          <p:nvPr/>
        </p:nvSpPr>
        <p:spPr>
          <a:xfrm>
            <a:off x="2621660" y="1360550"/>
            <a:ext cx="1370965" cy="600710"/>
          </a:xfrm>
          <a:custGeom>
            <a:avLst/>
            <a:gdLst/>
            <a:ahLst/>
            <a:cxnLst/>
            <a:rect l="l" t="t" r="r" b="b"/>
            <a:pathLst>
              <a:path w="1370964" h="600710">
                <a:moveTo>
                  <a:pt x="1270762" y="0"/>
                </a:moveTo>
                <a:lnTo>
                  <a:pt x="100075" y="0"/>
                </a:lnTo>
                <a:lnTo>
                  <a:pt x="61132" y="7868"/>
                </a:lnTo>
                <a:lnTo>
                  <a:pt x="29321" y="29321"/>
                </a:lnTo>
                <a:lnTo>
                  <a:pt x="7868" y="61132"/>
                </a:lnTo>
                <a:lnTo>
                  <a:pt x="0" y="100075"/>
                </a:lnTo>
                <a:lnTo>
                  <a:pt x="0" y="500379"/>
                </a:lnTo>
                <a:lnTo>
                  <a:pt x="7868" y="539323"/>
                </a:lnTo>
                <a:lnTo>
                  <a:pt x="29321" y="571134"/>
                </a:lnTo>
                <a:lnTo>
                  <a:pt x="61132" y="592587"/>
                </a:lnTo>
                <a:lnTo>
                  <a:pt x="100075" y="600456"/>
                </a:lnTo>
                <a:lnTo>
                  <a:pt x="1270762" y="600456"/>
                </a:lnTo>
                <a:lnTo>
                  <a:pt x="1309705" y="592587"/>
                </a:lnTo>
                <a:lnTo>
                  <a:pt x="1341516" y="571134"/>
                </a:lnTo>
                <a:lnTo>
                  <a:pt x="1362969" y="539323"/>
                </a:lnTo>
                <a:lnTo>
                  <a:pt x="1370838" y="500379"/>
                </a:lnTo>
                <a:lnTo>
                  <a:pt x="1370838" y="100075"/>
                </a:lnTo>
                <a:lnTo>
                  <a:pt x="1362969" y="61132"/>
                </a:lnTo>
                <a:lnTo>
                  <a:pt x="1341516" y="29321"/>
                </a:lnTo>
                <a:lnTo>
                  <a:pt x="1309705" y="7868"/>
                </a:lnTo>
                <a:lnTo>
                  <a:pt x="1270762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222">
            <a:extLst>
              <a:ext uri="{FF2B5EF4-FFF2-40B4-BE49-F238E27FC236}">
                <a16:creationId xmlns:a16="http://schemas.microsoft.com/office/drawing/2014/main" id="{3E803712-FE2A-B79D-05C8-DA6401559D9D}"/>
              </a:ext>
            </a:extLst>
          </p:cNvPr>
          <p:cNvSpPr/>
          <p:nvPr/>
        </p:nvSpPr>
        <p:spPr>
          <a:xfrm>
            <a:off x="2621660" y="1360550"/>
            <a:ext cx="1370965" cy="600710"/>
          </a:xfrm>
          <a:custGeom>
            <a:avLst/>
            <a:gdLst/>
            <a:ahLst/>
            <a:cxnLst/>
            <a:rect l="l" t="t" r="r" b="b"/>
            <a:pathLst>
              <a:path w="1370964" h="600710">
                <a:moveTo>
                  <a:pt x="0" y="100075"/>
                </a:moveTo>
                <a:lnTo>
                  <a:pt x="7868" y="61132"/>
                </a:lnTo>
                <a:lnTo>
                  <a:pt x="29321" y="29321"/>
                </a:lnTo>
                <a:lnTo>
                  <a:pt x="61132" y="7868"/>
                </a:lnTo>
                <a:lnTo>
                  <a:pt x="100075" y="0"/>
                </a:lnTo>
                <a:lnTo>
                  <a:pt x="1270762" y="0"/>
                </a:lnTo>
                <a:lnTo>
                  <a:pt x="1309705" y="7868"/>
                </a:lnTo>
                <a:lnTo>
                  <a:pt x="1341516" y="29321"/>
                </a:lnTo>
                <a:lnTo>
                  <a:pt x="1362969" y="61132"/>
                </a:lnTo>
                <a:lnTo>
                  <a:pt x="1370838" y="100075"/>
                </a:lnTo>
                <a:lnTo>
                  <a:pt x="1370838" y="500379"/>
                </a:lnTo>
                <a:lnTo>
                  <a:pt x="1362969" y="539323"/>
                </a:lnTo>
                <a:lnTo>
                  <a:pt x="1341516" y="571134"/>
                </a:lnTo>
                <a:lnTo>
                  <a:pt x="1309705" y="592587"/>
                </a:lnTo>
                <a:lnTo>
                  <a:pt x="1270762" y="600456"/>
                </a:lnTo>
                <a:lnTo>
                  <a:pt x="100075" y="600456"/>
                </a:lnTo>
                <a:lnTo>
                  <a:pt x="61132" y="592587"/>
                </a:lnTo>
                <a:lnTo>
                  <a:pt x="29321" y="571134"/>
                </a:lnTo>
                <a:lnTo>
                  <a:pt x="7868" y="539323"/>
                </a:lnTo>
                <a:lnTo>
                  <a:pt x="0" y="500379"/>
                </a:lnTo>
                <a:lnTo>
                  <a:pt x="0" y="100075"/>
                </a:lnTo>
                <a:close/>
              </a:path>
            </a:pathLst>
          </a:custGeom>
          <a:ln w="25399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223">
            <a:extLst>
              <a:ext uri="{FF2B5EF4-FFF2-40B4-BE49-F238E27FC236}">
                <a16:creationId xmlns:a16="http://schemas.microsoft.com/office/drawing/2014/main" id="{EAC776DF-FB50-81A0-0868-4A2F6FE95ADD}"/>
              </a:ext>
            </a:extLst>
          </p:cNvPr>
          <p:cNvSpPr/>
          <p:nvPr/>
        </p:nvSpPr>
        <p:spPr>
          <a:xfrm>
            <a:off x="4547234" y="1360550"/>
            <a:ext cx="1370965" cy="600710"/>
          </a:xfrm>
          <a:custGeom>
            <a:avLst/>
            <a:gdLst/>
            <a:ahLst/>
            <a:cxnLst/>
            <a:rect l="l" t="t" r="r" b="b"/>
            <a:pathLst>
              <a:path w="1370964" h="600710">
                <a:moveTo>
                  <a:pt x="1270762" y="0"/>
                </a:moveTo>
                <a:lnTo>
                  <a:pt x="100075" y="0"/>
                </a:lnTo>
                <a:lnTo>
                  <a:pt x="61132" y="7868"/>
                </a:lnTo>
                <a:lnTo>
                  <a:pt x="29321" y="29321"/>
                </a:lnTo>
                <a:lnTo>
                  <a:pt x="7868" y="61132"/>
                </a:lnTo>
                <a:lnTo>
                  <a:pt x="0" y="100075"/>
                </a:lnTo>
                <a:lnTo>
                  <a:pt x="0" y="500379"/>
                </a:lnTo>
                <a:lnTo>
                  <a:pt x="7868" y="539323"/>
                </a:lnTo>
                <a:lnTo>
                  <a:pt x="29321" y="571134"/>
                </a:lnTo>
                <a:lnTo>
                  <a:pt x="61132" y="592587"/>
                </a:lnTo>
                <a:lnTo>
                  <a:pt x="100075" y="600456"/>
                </a:lnTo>
                <a:lnTo>
                  <a:pt x="1270762" y="600456"/>
                </a:lnTo>
                <a:lnTo>
                  <a:pt x="1309705" y="592587"/>
                </a:lnTo>
                <a:lnTo>
                  <a:pt x="1341516" y="571134"/>
                </a:lnTo>
                <a:lnTo>
                  <a:pt x="1362969" y="539323"/>
                </a:lnTo>
                <a:lnTo>
                  <a:pt x="1370838" y="500379"/>
                </a:lnTo>
                <a:lnTo>
                  <a:pt x="1370838" y="100075"/>
                </a:lnTo>
                <a:lnTo>
                  <a:pt x="1362969" y="61132"/>
                </a:lnTo>
                <a:lnTo>
                  <a:pt x="1341516" y="29321"/>
                </a:lnTo>
                <a:lnTo>
                  <a:pt x="1309705" y="7868"/>
                </a:lnTo>
                <a:lnTo>
                  <a:pt x="1270762" y="0"/>
                </a:lnTo>
                <a:close/>
              </a:path>
            </a:pathLst>
          </a:custGeom>
          <a:solidFill>
            <a:srgbClr val="00A2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224">
            <a:extLst>
              <a:ext uri="{FF2B5EF4-FFF2-40B4-BE49-F238E27FC236}">
                <a16:creationId xmlns:a16="http://schemas.microsoft.com/office/drawing/2014/main" id="{0500E5FE-9081-BB65-FC50-AFDB0DAB37B6}"/>
              </a:ext>
            </a:extLst>
          </p:cNvPr>
          <p:cNvSpPr/>
          <p:nvPr/>
        </p:nvSpPr>
        <p:spPr>
          <a:xfrm>
            <a:off x="4547234" y="1360550"/>
            <a:ext cx="1370965" cy="600710"/>
          </a:xfrm>
          <a:custGeom>
            <a:avLst/>
            <a:gdLst/>
            <a:ahLst/>
            <a:cxnLst/>
            <a:rect l="l" t="t" r="r" b="b"/>
            <a:pathLst>
              <a:path w="1370964" h="600710">
                <a:moveTo>
                  <a:pt x="0" y="100075"/>
                </a:moveTo>
                <a:lnTo>
                  <a:pt x="7868" y="61132"/>
                </a:lnTo>
                <a:lnTo>
                  <a:pt x="29321" y="29321"/>
                </a:lnTo>
                <a:lnTo>
                  <a:pt x="61132" y="7868"/>
                </a:lnTo>
                <a:lnTo>
                  <a:pt x="100075" y="0"/>
                </a:lnTo>
                <a:lnTo>
                  <a:pt x="1270762" y="0"/>
                </a:lnTo>
                <a:lnTo>
                  <a:pt x="1309705" y="7868"/>
                </a:lnTo>
                <a:lnTo>
                  <a:pt x="1341516" y="29321"/>
                </a:lnTo>
                <a:lnTo>
                  <a:pt x="1362969" y="61132"/>
                </a:lnTo>
                <a:lnTo>
                  <a:pt x="1370838" y="100075"/>
                </a:lnTo>
                <a:lnTo>
                  <a:pt x="1370838" y="500379"/>
                </a:lnTo>
                <a:lnTo>
                  <a:pt x="1362969" y="539323"/>
                </a:lnTo>
                <a:lnTo>
                  <a:pt x="1341516" y="571134"/>
                </a:lnTo>
                <a:lnTo>
                  <a:pt x="1309705" y="592587"/>
                </a:lnTo>
                <a:lnTo>
                  <a:pt x="1270762" y="600456"/>
                </a:lnTo>
                <a:lnTo>
                  <a:pt x="100075" y="600456"/>
                </a:lnTo>
                <a:lnTo>
                  <a:pt x="61132" y="592587"/>
                </a:lnTo>
                <a:lnTo>
                  <a:pt x="29321" y="571134"/>
                </a:lnTo>
                <a:lnTo>
                  <a:pt x="7868" y="539323"/>
                </a:lnTo>
                <a:lnTo>
                  <a:pt x="0" y="500379"/>
                </a:lnTo>
                <a:lnTo>
                  <a:pt x="0" y="100075"/>
                </a:lnTo>
                <a:close/>
              </a:path>
            </a:pathLst>
          </a:custGeom>
          <a:ln w="25399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225">
            <a:extLst>
              <a:ext uri="{FF2B5EF4-FFF2-40B4-BE49-F238E27FC236}">
                <a16:creationId xmlns:a16="http://schemas.microsoft.com/office/drawing/2014/main" id="{F3AC1764-A4D0-A490-EED4-158FEE112175}"/>
              </a:ext>
            </a:extLst>
          </p:cNvPr>
          <p:cNvSpPr/>
          <p:nvPr/>
        </p:nvSpPr>
        <p:spPr>
          <a:xfrm>
            <a:off x="8397620" y="1360550"/>
            <a:ext cx="1370965" cy="600710"/>
          </a:xfrm>
          <a:custGeom>
            <a:avLst/>
            <a:gdLst/>
            <a:ahLst/>
            <a:cxnLst/>
            <a:rect l="l" t="t" r="r" b="b"/>
            <a:pathLst>
              <a:path w="1370965" h="600710">
                <a:moveTo>
                  <a:pt x="1270761" y="0"/>
                </a:moveTo>
                <a:lnTo>
                  <a:pt x="100075" y="0"/>
                </a:lnTo>
                <a:lnTo>
                  <a:pt x="61132" y="7868"/>
                </a:lnTo>
                <a:lnTo>
                  <a:pt x="29321" y="29321"/>
                </a:lnTo>
                <a:lnTo>
                  <a:pt x="7868" y="61132"/>
                </a:lnTo>
                <a:lnTo>
                  <a:pt x="0" y="100075"/>
                </a:lnTo>
                <a:lnTo>
                  <a:pt x="0" y="500379"/>
                </a:lnTo>
                <a:lnTo>
                  <a:pt x="7868" y="539323"/>
                </a:lnTo>
                <a:lnTo>
                  <a:pt x="29321" y="571134"/>
                </a:lnTo>
                <a:lnTo>
                  <a:pt x="61132" y="592587"/>
                </a:lnTo>
                <a:lnTo>
                  <a:pt x="100075" y="600456"/>
                </a:lnTo>
                <a:lnTo>
                  <a:pt x="1270761" y="600456"/>
                </a:lnTo>
                <a:lnTo>
                  <a:pt x="1309705" y="592587"/>
                </a:lnTo>
                <a:lnTo>
                  <a:pt x="1341516" y="571134"/>
                </a:lnTo>
                <a:lnTo>
                  <a:pt x="1362969" y="539323"/>
                </a:lnTo>
                <a:lnTo>
                  <a:pt x="1370837" y="500379"/>
                </a:lnTo>
                <a:lnTo>
                  <a:pt x="1370837" y="100075"/>
                </a:lnTo>
                <a:lnTo>
                  <a:pt x="1362969" y="61132"/>
                </a:lnTo>
                <a:lnTo>
                  <a:pt x="1341516" y="29321"/>
                </a:lnTo>
                <a:lnTo>
                  <a:pt x="1309705" y="7868"/>
                </a:lnTo>
                <a:lnTo>
                  <a:pt x="1270761" y="0"/>
                </a:lnTo>
                <a:close/>
              </a:path>
            </a:pathLst>
          </a:custGeom>
          <a:solidFill>
            <a:srgbClr val="BB1F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226">
            <a:extLst>
              <a:ext uri="{FF2B5EF4-FFF2-40B4-BE49-F238E27FC236}">
                <a16:creationId xmlns:a16="http://schemas.microsoft.com/office/drawing/2014/main" id="{E14EAD70-0997-D350-E086-9700AFA2CF37}"/>
              </a:ext>
            </a:extLst>
          </p:cNvPr>
          <p:cNvSpPr/>
          <p:nvPr/>
        </p:nvSpPr>
        <p:spPr>
          <a:xfrm>
            <a:off x="8397620" y="1360550"/>
            <a:ext cx="1370965" cy="600710"/>
          </a:xfrm>
          <a:custGeom>
            <a:avLst/>
            <a:gdLst/>
            <a:ahLst/>
            <a:cxnLst/>
            <a:rect l="l" t="t" r="r" b="b"/>
            <a:pathLst>
              <a:path w="1370965" h="600710">
                <a:moveTo>
                  <a:pt x="0" y="100075"/>
                </a:moveTo>
                <a:lnTo>
                  <a:pt x="7868" y="61132"/>
                </a:lnTo>
                <a:lnTo>
                  <a:pt x="29321" y="29321"/>
                </a:lnTo>
                <a:lnTo>
                  <a:pt x="61132" y="7868"/>
                </a:lnTo>
                <a:lnTo>
                  <a:pt x="100075" y="0"/>
                </a:lnTo>
                <a:lnTo>
                  <a:pt x="1270761" y="0"/>
                </a:lnTo>
                <a:lnTo>
                  <a:pt x="1309705" y="7868"/>
                </a:lnTo>
                <a:lnTo>
                  <a:pt x="1341516" y="29321"/>
                </a:lnTo>
                <a:lnTo>
                  <a:pt x="1362969" y="61132"/>
                </a:lnTo>
                <a:lnTo>
                  <a:pt x="1370837" y="100075"/>
                </a:lnTo>
                <a:lnTo>
                  <a:pt x="1370837" y="500379"/>
                </a:lnTo>
                <a:lnTo>
                  <a:pt x="1362969" y="539323"/>
                </a:lnTo>
                <a:lnTo>
                  <a:pt x="1341516" y="571134"/>
                </a:lnTo>
                <a:lnTo>
                  <a:pt x="1309705" y="592587"/>
                </a:lnTo>
                <a:lnTo>
                  <a:pt x="1270761" y="600456"/>
                </a:lnTo>
                <a:lnTo>
                  <a:pt x="100075" y="600456"/>
                </a:lnTo>
                <a:lnTo>
                  <a:pt x="61132" y="592587"/>
                </a:lnTo>
                <a:lnTo>
                  <a:pt x="29321" y="571134"/>
                </a:lnTo>
                <a:lnTo>
                  <a:pt x="7868" y="539323"/>
                </a:lnTo>
                <a:lnTo>
                  <a:pt x="0" y="500379"/>
                </a:lnTo>
                <a:lnTo>
                  <a:pt x="0" y="100075"/>
                </a:lnTo>
                <a:close/>
              </a:path>
            </a:pathLst>
          </a:custGeom>
          <a:ln w="25399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227">
            <a:extLst>
              <a:ext uri="{FF2B5EF4-FFF2-40B4-BE49-F238E27FC236}">
                <a16:creationId xmlns:a16="http://schemas.microsoft.com/office/drawing/2014/main" id="{10022A55-676E-6AE2-9B5A-5096C5792A25}"/>
              </a:ext>
            </a:extLst>
          </p:cNvPr>
          <p:cNvSpPr/>
          <p:nvPr/>
        </p:nvSpPr>
        <p:spPr>
          <a:xfrm>
            <a:off x="10322432" y="1360550"/>
            <a:ext cx="1370965" cy="600710"/>
          </a:xfrm>
          <a:custGeom>
            <a:avLst/>
            <a:gdLst/>
            <a:ahLst/>
            <a:cxnLst/>
            <a:rect l="l" t="t" r="r" b="b"/>
            <a:pathLst>
              <a:path w="1370965" h="600710">
                <a:moveTo>
                  <a:pt x="1270762" y="0"/>
                </a:moveTo>
                <a:lnTo>
                  <a:pt x="100075" y="0"/>
                </a:lnTo>
                <a:lnTo>
                  <a:pt x="61132" y="7868"/>
                </a:lnTo>
                <a:lnTo>
                  <a:pt x="29321" y="29321"/>
                </a:lnTo>
                <a:lnTo>
                  <a:pt x="7868" y="61132"/>
                </a:lnTo>
                <a:lnTo>
                  <a:pt x="0" y="100075"/>
                </a:lnTo>
                <a:lnTo>
                  <a:pt x="0" y="500379"/>
                </a:lnTo>
                <a:lnTo>
                  <a:pt x="7868" y="539323"/>
                </a:lnTo>
                <a:lnTo>
                  <a:pt x="29321" y="571134"/>
                </a:lnTo>
                <a:lnTo>
                  <a:pt x="61132" y="592587"/>
                </a:lnTo>
                <a:lnTo>
                  <a:pt x="100075" y="600456"/>
                </a:lnTo>
                <a:lnTo>
                  <a:pt x="1270762" y="600456"/>
                </a:lnTo>
                <a:lnTo>
                  <a:pt x="1309705" y="592587"/>
                </a:lnTo>
                <a:lnTo>
                  <a:pt x="1341516" y="571134"/>
                </a:lnTo>
                <a:lnTo>
                  <a:pt x="1362969" y="539323"/>
                </a:lnTo>
                <a:lnTo>
                  <a:pt x="1370838" y="500379"/>
                </a:lnTo>
                <a:lnTo>
                  <a:pt x="1370838" y="100075"/>
                </a:lnTo>
                <a:lnTo>
                  <a:pt x="1362969" y="61132"/>
                </a:lnTo>
                <a:lnTo>
                  <a:pt x="1341516" y="29321"/>
                </a:lnTo>
                <a:lnTo>
                  <a:pt x="1309705" y="7868"/>
                </a:lnTo>
                <a:lnTo>
                  <a:pt x="1270762" y="0"/>
                </a:lnTo>
                <a:close/>
              </a:path>
            </a:pathLst>
          </a:custGeom>
          <a:solidFill>
            <a:srgbClr val="4736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228">
            <a:extLst>
              <a:ext uri="{FF2B5EF4-FFF2-40B4-BE49-F238E27FC236}">
                <a16:creationId xmlns:a16="http://schemas.microsoft.com/office/drawing/2014/main" id="{1697B710-FB91-E886-AB3D-4883F202A04F}"/>
              </a:ext>
            </a:extLst>
          </p:cNvPr>
          <p:cNvSpPr/>
          <p:nvPr/>
        </p:nvSpPr>
        <p:spPr>
          <a:xfrm>
            <a:off x="10322432" y="1360550"/>
            <a:ext cx="1370965" cy="600710"/>
          </a:xfrm>
          <a:custGeom>
            <a:avLst/>
            <a:gdLst/>
            <a:ahLst/>
            <a:cxnLst/>
            <a:rect l="l" t="t" r="r" b="b"/>
            <a:pathLst>
              <a:path w="1370965" h="600710">
                <a:moveTo>
                  <a:pt x="0" y="100075"/>
                </a:moveTo>
                <a:lnTo>
                  <a:pt x="7868" y="61132"/>
                </a:lnTo>
                <a:lnTo>
                  <a:pt x="29321" y="29321"/>
                </a:lnTo>
                <a:lnTo>
                  <a:pt x="61132" y="7868"/>
                </a:lnTo>
                <a:lnTo>
                  <a:pt x="100075" y="0"/>
                </a:lnTo>
                <a:lnTo>
                  <a:pt x="1270762" y="0"/>
                </a:lnTo>
                <a:lnTo>
                  <a:pt x="1309705" y="7868"/>
                </a:lnTo>
                <a:lnTo>
                  <a:pt x="1341516" y="29321"/>
                </a:lnTo>
                <a:lnTo>
                  <a:pt x="1362969" y="61132"/>
                </a:lnTo>
                <a:lnTo>
                  <a:pt x="1370838" y="100075"/>
                </a:lnTo>
                <a:lnTo>
                  <a:pt x="1370838" y="500379"/>
                </a:lnTo>
                <a:lnTo>
                  <a:pt x="1362969" y="539323"/>
                </a:lnTo>
                <a:lnTo>
                  <a:pt x="1341516" y="571134"/>
                </a:lnTo>
                <a:lnTo>
                  <a:pt x="1309705" y="592587"/>
                </a:lnTo>
                <a:lnTo>
                  <a:pt x="1270762" y="600456"/>
                </a:lnTo>
                <a:lnTo>
                  <a:pt x="100075" y="600456"/>
                </a:lnTo>
                <a:lnTo>
                  <a:pt x="61132" y="592587"/>
                </a:lnTo>
                <a:lnTo>
                  <a:pt x="29321" y="571134"/>
                </a:lnTo>
                <a:lnTo>
                  <a:pt x="7868" y="539323"/>
                </a:lnTo>
                <a:lnTo>
                  <a:pt x="0" y="500379"/>
                </a:lnTo>
                <a:lnTo>
                  <a:pt x="0" y="100075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229">
            <a:extLst>
              <a:ext uri="{FF2B5EF4-FFF2-40B4-BE49-F238E27FC236}">
                <a16:creationId xmlns:a16="http://schemas.microsoft.com/office/drawing/2014/main" id="{DFE1797D-2154-8E6B-DCD4-B7E78DA23956}"/>
              </a:ext>
            </a:extLst>
          </p:cNvPr>
          <p:cNvSpPr txBox="1"/>
          <p:nvPr/>
        </p:nvSpPr>
        <p:spPr>
          <a:xfrm>
            <a:off x="1285494" y="2214372"/>
            <a:ext cx="165735" cy="224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15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514" name="object 230">
            <a:extLst>
              <a:ext uri="{FF2B5EF4-FFF2-40B4-BE49-F238E27FC236}">
                <a16:creationId xmlns:a16="http://schemas.microsoft.com/office/drawing/2014/main" id="{BC1DA67B-938C-1C4F-F3C0-1B7F72A74154}"/>
              </a:ext>
            </a:extLst>
          </p:cNvPr>
          <p:cNvSpPr txBox="1"/>
          <p:nvPr/>
        </p:nvSpPr>
        <p:spPr>
          <a:xfrm>
            <a:off x="3191001" y="2225548"/>
            <a:ext cx="165735" cy="224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15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515" name="object 231">
            <a:extLst>
              <a:ext uri="{FF2B5EF4-FFF2-40B4-BE49-F238E27FC236}">
                <a16:creationId xmlns:a16="http://schemas.microsoft.com/office/drawing/2014/main" id="{30C04ED7-DB73-A3EC-56EC-D5612A9B4E76}"/>
              </a:ext>
            </a:extLst>
          </p:cNvPr>
          <p:cNvSpPr txBox="1"/>
          <p:nvPr/>
        </p:nvSpPr>
        <p:spPr>
          <a:xfrm>
            <a:off x="5106670" y="2225548"/>
            <a:ext cx="165735" cy="224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15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516" name="object 232">
            <a:extLst>
              <a:ext uri="{FF2B5EF4-FFF2-40B4-BE49-F238E27FC236}">
                <a16:creationId xmlns:a16="http://schemas.microsoft.com/office/drawing/2014/main" id="{5D5578EC-CEA5-1EB3-36A1-A9109429DE25}"/>
              </a:ext>
            </a:extLst>
          </p:cNvPr>
          <p:cNvSpPr txBox="1"/>
          <p:nvPr/>
        </p:nvSpPr>
        <p:spPr>
          <a:xfrm>
            <a:off x="7021830" y="2225548"/>
            <a:ext cx="165735" cy="224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15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517" name="object 233">
            <a:extLst>
              <a:ext uri="{FF2B5EF4-FFF2-40B4-BE49-F238E27FC236}">
                <a16:creationId xmlns:a16="http://schemas.microsoft.com/office/drawing/2014/main" id="{D9B48DF1-0C15-BE61-7E13-2A87D8A6ABC0}"/>
              </a:ext>
            </a:extLst>
          </p:cNvPr>
          <p:cNvSpPr txBox="1"/>
          <p:nvPr/>
        </p:nvSpPr>
        <p:spPr>
          <a:xfrm>
            <a:off x="10853419" y="2238501"/>
            <a:ext cx="165735" cy="224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15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518" name="object 234">
            <a:extLst>
              <a:ext uri="{FF2B5EF4-FFF2-40B4-BE49-F238E27FC236}">
                <a16:creationId xmlns:a16="http://schemas.microsoft.com/office/drawing/2014/main" id="{98BE7693-2F3F-316D-C8F5-030BFD329A62}"/>
              </a:ext>
            </a:extLst>
          </p:cNvPr>
          <p:cNvSpPr txBox="1"/>
          <p:nvPr/>
        </p:nvSpPr>
        <p:spPr>
          <a:xfrm>
            <a:off x="8938259" y="2225548"/>
            <a:ext cx="165735" cy="224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15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519" name="object 235">
            <a:extLst>
              <a:ext uri="{FF2B5EF4-FFF2-40B4-BE49-F238E27FC236}">
                <a16:creationId xmlns:a16="http://schemas.microsoft.com/office/drawing/2014/main" id="{BD30467C-5F45-8994-85CF-2B0C45BC79F1}"/>
              </a:ext>
            </a:extLst>
          </p:cNvPr>
          <p:cNvSpPr/>
          <p:nvPr/>
        </p:nvSpPr>
        <p:spPr>
          <a:xfrm>
            <a:off x="1161491" y="2795270"/>
            <a:ext cx="396875" cy="200025"/>
          </a:xfrm>
          <a:custGeom>
            <a:avLst/>
            <a:gdLst/>
            <a:ahLst/>
            <a:cxnLst/>
            <a:rect l="l" t="t" r="r" b="b"/>
            <a:pathLst>
              <a:path w="396875" h="200025">
                <a:moveTo>
                  <a:pt x="0" y="0"/>
                </a:moveTo>
                <a:lnTo>
                  <a:pt x="211505" y="199643"/>
                </a:lnTo>
                <a:lnTo>
                  <a:pt x="331427" y="72643"/>
                </a:lnTo>
                <a:lnTo>
                  <a:pt x="207822" y="72643"/>
                </a:lnTo>
                <a:lnTo>
                  <a:pt x="132130" y="1269"/>
                </a:lnTo>
                <a:lnTo>
                  <a:pt x="0" y="0"/>
                </a:lnTo>
                <a:close/>
              </a:path>
              <a:path w="396875" h="200025">
                <a:moveTo>
                  <a:pt x="273989" y="2539"/>
                </a:moveTo>
                <a:lnTo>
                  <a:pt x="207822" y="72643"/>
                </a:lnTo>
                <a:lnTo>
                  <a:pt x="331427" y="72643"/>
                </a:lnTo>
                <a:lnTo>
                  <a:pt x="396544" y="3682"/>
                </a:lnTo>
                <a:lnTo>
                  <a:pt x="273989" y="2539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236">
            <a:extLst>
              <a:ext uri="{FF2B5EF4-FFF2-40B4-BE49-F238E27FC236}">
                <a16:creationId xmlns:a16="http://schemas.microsoft.com/office/drawing/2014/main" id="{05F8FE16-0BA5-383F-7D55-D02FDAB94C46}"/>
              </a:ext>
            </a:extLst>
          </p:cNvPr>
          <p:cNvSpPr/>
          <p:nvPr/>
        </p:nvSpPr>
        <p:spPr>
          <a:xfrm>
            <a:off x="1161491" y="2795270"/>
            <a:ext cx="396875" cy="200025"/>
          </a:xfrm>
          <a:custGeom>
            <a:avLst/>
            <a:gdLst/>
            <a:ahLst/>
            <a:cxnLst/>
            <a:rect l="l" t="t" r="r" b="b"/>
            <a:pathLst>
              <a:path w="396875" h="200025">
                <a:moveTo>
                  <a:pt x="211505" y="199643"/>
                </a:moveTo>
                <a:lnTo>
                  <a:pt x="0" y="0"/>
                </a:lnTo>
                <a:lnTo>
                  <a:pt x="132130" y="1269"/>
                </a:lnTo>
                <a:lnTo>
                  <a:pt x="207822" y="72643"/>
                </a:lnTo>
                <a:lnTo>
                  <a:pt x="273989" y="2539"/>
                </a:lnTo>
                <a:lnTo>
                  <a:pt x="396544" y="3682"/>
                </a:lnTo>
                <a:lnTo>
                  <a:pt x="211505" y="199643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237">
            <a:extLst>
              <a:ext uri="{FF2B5EF4-FFF2-40B4-BE49-F238E27FC236}">
                <a16:creationId xmlns:a16="http://schemas.microsoft.com/office/drawing/2014/main" id="{FE162D55-64B3-9967-DAB9-1724C9F6AA1C}"/>
              </a:ext>
            </a:extLst>
          </p:cNvPr>
          <p:cNvSpPr/>
          <p:nvPr/>
        </p:nvSpPr>
        <p:spPr>
          <a:xfrm>
            <a:off x="3079623" y="2795270"/>
            <a:ext cx="396875" cy="200025"/>
          </a:xfrm>
          <a:custGeom>
            <a:avLst/>
            <a:gdLst/>
            <a:ahLst/>
            <a:cxnLst/>
            <a:rect l="l" t="t" r="r" b="b"/>
            <a:pathLst>
              <a:path w="396875" h="200025">
                <a:moveTo>
                  <a:pt x="0" y="0"/>
                </a:moveTo>
                <a:lnTo>
                  <a:pt x="211454" y="199643"/>
                </a:lnTo>
                <a:lnTo>
                  <a:pt x="331376" y="72643"/>
                </a:lnTo>
                <a:lnTo>
                  <a:pt x="207772" y="72643"/>
                </a:lnTo>
                <a:lnTo>
                  <a:pt x="132206" y="1269"/>
                </a:lnTo>
                <a:lnTo>
                  <a:pt x="0" y="0"/>
                </a:lnTo>
                <a:close/>
              </a:path>
              <a:path w="396875" h="200025">
                <a:moveTo>
                  <a:pt x="273938" y="2539"/>
                </a:moveTo>
                <a:lnTo>
                  <a:pt x="207772" y="72643"/>
                </a:lnTo>
                <a:lnTo>
                  <a:pt x="331376" y="72643"/>
                </a:lnTo>
                <a:lnTo>
                  <a:pt x="396493" y="3682"/>
                </a:lnTo>
                <a:lnTo>
                  <a:pt x="273938" y="2539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238">
            <a:extLst>
              <a:ext uri="{FF2B5EF4-FFF2-40B4-BE49-F238E27FC236}">
                <a16:creationId xmlns:a16="http://schemas.microsoft.com/office/drawing/2014/main" id="{5ABFA5B6-8C4D-D910-AED6-C46E9611148A}"/>
              </a:ext>
            </a:extLst>
          </p:cNvPr>
          <p:cNvSpPr/>
          <p:nvPr/>
        </p:nvSpPr>
        <p:spPr>
          <a:xfrm>
            <a:off x="3079623" y="2795270"/>
            <a:ext cx="396875" cy="200025"/>
          </a:xfrm>
          <a:custGeom>
            <a:avLst/>
            <a:gdLst/>
            <a:ahLst/>
            <a:cxnLst/>
            <a:rect l="l" t="t" r="r" b="b"/>
            <a:pathLst>
              <a:path w="396875" h="200025">
                <a:moveTo>
                  <a:pt x="211454" y="199643"/>
                </a:moveTo>
                <a:lnTo>
                  <a:pt x="0" y="0"/>
                </a:lnTo>
                <a:lnTo>
                  <a:pt x="132206" y="1269"/>
                </a:lnTo>
                <a:lnTo>
                  <a:pt x="207772" y="72643"/>
                </a:lnTo>
                <a:lnTo>
                  <a:pt x="273938" y="2539"/>
                </a:lnTo>
                <a:lnTo>
                  <a:pt x="396493" y="3682"/>
                </a:lnTo>
                <a:lnTo>
                  <a:pt x="211454" y="199643"/>
                </a:lnTo>
                <a:close/>
              </a:path>
            </a:pathLst>
          </a:custGeom>
          <a:ln w="25399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239">
            <a:extLst>
              <a:ext uri="{FF2B5EF4-FFF2-40B4-BE49-F238E27FC236}">
                <a16:creationId xmlns:a16="http://schemas.microsoft.com/office/drawing/2014/main" id="{12AF8C57-B391-5386-2681-AF53645D8A74}"/>
              </a:ext>
            </a:extLst>
          </p:cNvPr>
          <p:cNvSpPr/>
          <p:nvPr/>
        </p:nvSpPr>
        <p:spPr>
          <a:xfrm>
            <a:off x="6915784" y="2795270"/>
            <a:ext cx="396875" cy="200025"/>
          </a:xfrm>
          <a:custGeom>
            <a:avLst/>
            <a:gdLst/>
            <a:ahLst/>
            <a:cxnLst/>
            <a:rect l="l" t="t" r="r" b="b"/>
            <a:pathLst>
              <a:path w="396875" h="200025">
                <a:moveTo>
                  <a:pt x="0" y="0"/>
                </a:moveTo>
                <a:lnTo>
                  <a:pt x="211582" y="199643"/>
                </a:lnTo>
                <a:lnTo>
                  <a:pt x="331421" y="72643"/>
                </a:lnTo>
                <a:lnTo>
                  <a:pt x="207899" y="72643"/>
                </a:lnTo>
                <a:lnTo>
                  <a:pt x="132207" y="1269"/>
                </a:lnTo>
                <a:lnTo>
                  <a:pt x="0" y="0"/>
                </a:lnTo>
                <a:close/>
              </a:path>
              <a:path w="396875" h="200025">
                <a:moveTo>
                  <a:pt x="274066" y="2539"/>
                </a:moveTo>
                <a:lnTo>
                  <a:pt x="207899" y="72643"/>
                </a:lnTo>
                <a:lnTo>
                  <a:pt x="331421" y="72643"/>
                </a:lnTo>
                <a:lnTo>
                  <a:pt x="396494" y="3682"/>
                </a:lnTo>
                <a:lnTo>
                  <a:pt x="274066" y="2539"/>
                </a:lnTo>
                <a:close/>
              </a:path>
            </a:pathLst>
          </a:custGeom>
          <a:solidFill>
            <a:srgbClr val="6C1F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240">
            <a:extLst>
              <a:ext uri="{FF2B5EF4-FFF2-40B4-BE49-F238E27FC236}">
                <a16:creationId xmlns:a16="http://schemas.microsoft.com/office/drawing/2014/main" id="{9C73E076-8EA7-BE29-AC02-886706D9EA6A}"/>
              </a:ext>
            </a:extLst>
          </p:cNvPr>
          <p:cNvSpPr/>
          <p:nvPr/>
        </p:nvSpPr>
        <p:spPr>
          <a:xfrm>
            <a:off x="6915784" y="2795270"/>
            <a:ext cx="396875" cy="200025"/>
          </a:xfrm>
          <a:custGeom>
            <a:avLst/>
            <a:gdLst/>
            <a:ahLst/>
            <a:cxnLst/>
            <a:rect l="l" t="t" r="r" b="b"/>
            <a:pathLst>
              <a:path w="396875" h="200025">
                <a:moveTo>
                  <a:pt x="211582" y="199643"/>
                </a:moveTo>
                <a:lnTo>
                  <a:pt x="0" y="0"/>
                </a:lnTo>
                <a:lnTo>
                  <a:pt x="132207" y="1269"/>
                </a:lnTo>
                <a:lnTo>
                  <a:pt x="207899" y="72643"/>
                </a:lnTo>
                <a:lnTo>
                  <a:pt x="274066" y="2539"/>
                </a:lnTo>
                <a:lnTo>
                  <a:pt x="396494" y="3682"/>
                </a:lnTo>
                <a:lnTo>
                  <a:pt x="211582" y="199643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241">
            <a:extLst>
              <a:ext uri="{FF2B5EF4-FFF2-40B4-BE49-F238E27FC236}">
                <a16:creationId xmlns:a16="http://schemas.microsoft.com/office/drawing/2014/main" id="{D2C8CBD7-72FA-A289-7877-A4B45BC4F1C2}"/>
              </a:ext>
            </a:extLst>
          </p:cNvPr>
          <p:cNvSpPr/>
          <p:nvPr/>
        </p:nvSpPr>
        <p:spPr>
          <a:xfrm>
            <a:off x="4997703" y="2795270"/>
            <a:ext cx="396875" cy="200025"/>
          </a:xfrm>
          <a:custGeom>
            <a:avLst/>
            <a:gdLst/>
            <a:ahLst/>
            <a:cxnLst/>
            <a:rect l="l" t="t" r="r" b="b"/>
            <a:pathLst>
              <a:path w="396875" h="200025">
                <a:moveTo>
                  <a:pt x="0" y="0"/>
                </a:moveTo>
                <a:lnTo>
                  <a:pt x="211455" y="199643"/>
                </a:lnTo>
                <a:lnTo>
                  <a:pt x="331376" y="72643"/>
                </a:lnTo>
                <a:lnTo>
                  <a:pt x="207899" y="72643"/>
                </a:lnTo>
                <a:lnTo>
                  <a:pt x="132207" y="1269"/>
                </a:lnTo>
                <a:lnTo>
                  <a:pt x="0" y="0"/>
                </a:lnTo>
                <a:close/>
              </a:path>
              <a:path w="396875" h="200025">
                <a:moveTo>
                  <a:pt x="274066" y="2539"/>
                </a:moveTo>
                <a:lnTo>
                  <a:pt x="207899" y="72643"/>
                </a:lnTo>
                <a:lnTo>
                  <a:pt x="331376" y="72643"/>
                </a:lnTo>
                <a:lnTo>
                  <a:pt x="396494" y="3682"/>
                </a:lnTo>
                <a:lnTo>
                  <a:pt x="274066" y="2539"/>
                </a:lnTo>
                <a:close/>
              </a:path>
            </a:pathLst>
          </a:custGeom>
          <a:solidFill>
            <a:srgbClr val="00A2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242">
            <a:extLst>
              <a:ext uri="{FF2B5EF4-FFF2-40B4-BE49-F238E27FC236}">
                <a16:creationId xmlns:a16="http://schemas.microsoft.com/office/drawing/2014/main" id="{81AB4B8F-5736-5440-AD68-011749C3343C}"/>
              </a:ext>
            </a:extLst>
          </p:cNvPr>
          <p:cNvSpPr/>
          <p:nvPr/>
        </p:nvSpPr>
        <p:spPr>
          <a:xfrm>
            <a:off x="4997703" y="2795270"/>
            <a:ext cx="396875" cy="200025"/>
          </a:xfrm>
          <a:custGeom>
            <a:avLst/>
            <a:gdLst/>
            <a:ahLst/>
            <a:cxnLst/>
            <a:rect l="l" t="t" r="r" b="b"/>
            <a:pathLst>
              <a:path w="396875" h="200025">
                <a:moveTo>
                  <a:pt x="211455" y="199643"/>
                </a:moveTo>
                <a:lnTo>
                  <a:pt x="0" y="0"/>
                </a:lnTo>
                <a:lnTo>
                  <a:pt x="132207" y="1269"/>
                </a:lnTo>
                <a:lnTo>
                  <a:pt x="207899" y="72643"/>
                </a:lnTo>
                <a:lnTo>
                  <a:pt x="274066" y="2539"/>
                </a:lnTo>
                <a:lnTo>
                  <a:pt x="396494" y="3682"/>
                </a:lnTo>
                <a:lnTo>
                  <a:pt x="211455" y="199643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243">
            <a:extLst>
              <a:ext uri="{FF2B5EF4-FFF2-40B4-BE49-F238E27FC236}">
                <a16:creationId xmlns:a16="http://schemas.microsoft.com/office/drawing/2014/main" id="{D84DDBA2-D5DE-2AEB-ADE9-B0CEE741A75C}"/>
              </a:ext>
            </a:extLst>
          </p:cNvPr>
          <p:cNvSpPr/>
          <p:nvPr/>
        </p:nvSpPr>
        <p:spPr>
          <a:xfrm>
            <a:off x="10752073" y="2795270"/>
            <a:ext cx="396875" cy="200025"/>
          </a:xfrm>
          <a:custGeom>
            <a:avLst/>
            <a:gdLst/>
            <a:ahLst/>
            <a:cxnLst/>
            <a:rect l="l" t="t" r="r" b="b"/>
            <a:pathLst>
              <a:path w="396875" h="200025">
                <a:moveTo>
                  <a:pt x="0" y="0"/>
                </a:moveTo>
                <a:lnTo>
                  <a:pt x="211454" y="199643"/>
                </a:lnTo>
                <a:lnTo>
                  <a:pt x="331376" y="72643"/>
                </a:lnTo>
                <a:lnTo>
                  <a:pt x="207772" y="72643"/>
                </a:lnTo>
                <a:lnTo>
                  <a:pt x="132079" y="1269"/>
                </a:lnTo>
                <a:lnTo>
                  <a:pt x="0" y="0"/>
                </a:lnTo>
                <a:close/>
              </a:path>
              <a:path w="396875" h="200025">
                <a:moveTo>
                  <a:pt x="273939" y="2539"/>
                </a:moveTo>
                <a:lnTo>
                  <a:pt x="207772" y="72643"/>
                </a:lnTo>
                <a:lnTo>
                  <a:pt x="331376" y="72643"/>
                </a:lnTo>
                <a:lnTo>
                  <a:pt x="396494" y="3682"/>
                </a:lnTo>
                <a:lnTo>
                  <a:pt x="273939" y="2539"/>
                </a:lnTo>
                <a:close/>
              </a:path>
            </a:pathLst>
          </a:custGeom>
          <a:solidFill>
            <a:srgbClr val="4736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244">
            <a:extLst>
              <a:ext uri="{FF2B5EF4-FFF2-40B4-BE49-F238E27FC236}">
                <a16:creationId xmlns:a16="http://schemas.microsoft.com/office/drawing/2014/main" id="{03030D58-8441-7A5C-AC12-56AE0FB2E8AF}"/>
              </a:ext>
            </a:extLst>
          </p:cNvPr>
          <p:cNvSpPr/>
          <p:nvPr/>
        </p:nvSpPr>
        <p:spPr>
          <a:xfrm>
            <a:off x="10752073" y="2795270"/>
            <a:ext cx="396875" cy="200025"/>
          </a:xfrm>
          <a:custGeom>
            <a:avLst/>
            <a:gdLst/>
            <a:ahLst/>
            <a:cxnLst/>
            <a:rect l="l" t="t" r="r" b="b"/>
            <a:pathLst>
              <a:path w="396875" h="200025">
                <a:moveTo>
                  <a:pt x="211454" y="199643"/>
                </a:moveTo>
                <a:lnTo>
                  <a:pt x="0" y="0"/>
                </a:lnTo>
                <a:lnTo>
                  <a:pt x="132079" y="1269"/>
                </a:lnTo>
                <a:lnTo>
                  <a:pt x="207772" y="72643"/>
                </a:lnTo>
                <a:lnTo>
                  <a:pt x="273939" y="2539"/>
                </a:lnTo>
                <a:lnTo>
                  <a:pt x="396494" y="3682"/>
                </a:lnTo>
                <a:lnTo>
                  <a:pt x="211454" y="199643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245">
            <a:extLst>
              <a:ext uri="{FF2B5EF4-FFF2-40B4-BE49-F238E27FC236}">
                <a16:creationId xmlns:a16="http://schemas.microsoft.com/office/drawing/2014/main" id="{46E514D7-7DEC-8994-229A-322C92F6994C}"/>
              </a:ext>
            </a:extLst>
          </p:cNvPr>
          <p:cNvSpPr/>
          <p:nvPr/>
        </p:nvSpPr>
        <p:spPr>
          <a:xfrm>
            <a:off x="8833993" y="2795270"/>
            <a:ext cx="396875" cy="200025"/>
          </a:xfrm>
          <a:custGeom>
            <a:avLst/>
            <a:gdLst/>
            <a:ahLst/>
            <a:cxnLst/>
            <a:rect l="l" t="t" r="r" b="b"/>
            <a:pathLst>
              <a:path w="396875" h="200025">
                <a:moveTo>
                  <a:pt x="0" y="0"/>
                </a:moveTo>
                <a:lnTo>
                  <a:pt x="211454" y="199643"/>
                </a:lnTo>
                <a:lnTo>
                  <a:pt x="331376" y="72643"/>
                </a:lnTo>
                <a:lnTo>
                  <a:pt x="207772" y="72643"/>
                </a:lnTo>
                <a:lnTo>
                  <a:pt x="132079" y="1269"/>
                </a:lnTo>
                <a:lnTo>
                  <a:pt x="0" y="0"/>
                </a:lnTo>
                <a:close/>
              </a:path>
              <a:path w="396875" h="200025">
                <a:moveTo>
                  <a:pt x="273938" y="2539"/>
                </a:moveTo>
                <a:lnTo>
                  <a:pt x="207772" y="72643"/>
                </a:lnTo>
                <a:lnTo>
                  <a:pt x="331376" y="72643"/>
                </a:lnTo>
                <a:lnTo>
                  <a:pt x="396493" y="3682"/>
                </a:lnTo>
                <a:lnTo>
                  <a:pt x="273938" y="2539"/>
                </a:lnTo>
                <a:close/>
              </a:path>
            </a:pathLst>
          </a:custGeom>
          <a:solidFill>
            <a:srgbClr val="BB1F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246">
            <a:extLst>
              <a:ext uri="{FF2B5EF4-FFF2-40B4-BE49-F238E27FC236}">
                <a16:creationId xmlns:a16="http://schemas.microsoft.com/office/drawing/2014/main" id="{7868DD42-ADA1-84E9-7525-4904DEC59AF5}"/>
              </a:ext>
            </a:extLst>
          </p:cNvPr>
          <p:cNvSpPr/>
          <p:nvPr/>
        </p:nvSpPr>
        <p:spPr>
          <a:xfrm>
            <a:off x="8833993" y="2795270"/>
            <a:ext cx="396875" cy="200025"/>
          </a:xfrm>
          <a:custGeom>
            <a:avLst/>
            <a:gdLst/>
            <a:ahLst/>
            <a:cxnLst/>
            <a:rect l="l" t="t" r="r" b="b"/>
            <a:pathLst>
              <a:path w="396875" h="200025">
                <a:moveTo>
                  <a:pt x="211454" y="199643"/>
                </a:moveTo>
                <a:lnTo>
                  <a:pt x="0" y="0"/>
                </a:lnTo>
                <a:lnTo>
                  <a:pt x="132079" y="1269"/>
                </a:lnTo>
                <a:lnTo>
                  <a:pt x="207772" y="72643"/>
                </a:lnTo>
                <a:lnTo>
                  <a:pt x="273938" y="2539"/>
                </a:lnTo>
                <a:lnTo>
                  <a:pt x="396493" y="3682"/>
                </a:lnTo>
                <a:lnTo>
                  <a:pt x="211454" y="199643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247">
            <a:extLst>
              <a:ext uri="{FF2B5EF4-FFF2-40B4-BE49-F238E27FC236}">
                <a16:creationId xmlns:a16="http://schemas.microsoft.com/office/drawing/2014/main" id="{A9381E29-A551-1ED6-A71E-A635CE2831AB}"/>
              </a:ext>
            </a:extLst>
          </p:cNvPr>
          <p:cNvSpPr/>
          <p:nvPr/>
        </p:nvSpPr>
        <p:spPr>
          <a:xfrm>
            <a:off x="533019" y="3103245"/>
            <a:ext cx="1710055" cy="798830"/>
          </a:xfrm>
          <a:custGeom>
            <a:avLst/>
            <a:gdLst/>
            <a:ahLst/>
            <a:cxnLst/>
            <a:rect l="l" t="t" r="r" b="b"/>
            <a:pathLst>
              <a:path w="1710055" h="798829">
                <a:moveTo>
                  <a:pt x="1576832" y="0"/>
                </a:moveTo>
                <a:lnTo>
                  <a:pt x="133096" y="0"/>
                </a:lnTo>
                <a:lnTo>
                  <a:pt x="91027" y="6782"/>
                </a:lnTo>
                <a:lnTo>
                  <a:pt x="54490" y="25672"/>
                </a:lnTo>
                <a:lnTo>
                  <a:pt x="25679" y="54479"/>
                </a:lnTo>
                <a:lnTo>
                  <a:pt x="6785" y="91017"/>
                </a:lnTo>
                <a:lnTo>
                  <a:pt x="0" y="133095"/>
                </a:lnTo>
                <a:lnTo>
                  <a:pt x="0" y="665479"/>
                </a:lnTo>
                <a:lnTo>
                  <a:pt x="6785" y="707558"/>
                </a:lnTo>
                <a:lnTo>
                  <a:pt x="25679" y="744096"/>
                </a:lnTo>
                <a:lnTo>
                  <a:pt x="54490" y="772903"/>
                </a:lnTo>
                <a:lnTo>
                  <a:pt x="91027" y="791793"/>
                </a:lnTo>
                <a:lnTo>
                  <a:pt x="133096" y="798575"/>
                </a:lnTo>
                <a:lnTo>
                  <a:pt x="1576832" y="798575"/>
                </a:lnTo>
                <a:lnTo>
                  <a:pt x="1618910" y="791793"/>
                </a:lnTo>
                <a:lnTo>
                  <a:pt x="1655448" y="772903"/>
                </a:lnTo>
                <a:lnTo>
                  <a:pt x="1684255" y="744096"/>
                </a:lnTo>
                <a:lnTo>
                  <a:pt x="1703145" y="707558"/>
                </a:lnTo>
                <a:lnTo>
                  <a:pt x="1709928" y="665479"/>
                </a:lnTo>
                <a:lnTo>
                  <a:pt x="1709928" y="133095"/>
                </a:lnTo>
                <a:lnTo>
                  <a:pt x="1703145" y="91017"/>
                </a:lnTo>
                <a:lnTo>
                  <a:pt x="1684255" y="54479"/>
                </a:lnTo>
                <a:lnTo>
                  <a:pt x="1655448" y="25672"/>
                </a:lnTo>
                <a:lnTo>
                  <a:pt x="1618910" y="6782"/>
                </a:lnTo>
                <a:lnTo>
                  <a:pt x="1576832" y="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object 248">
            <a:extLst>
              <a:ext uri="{FF2B5EF4-FFF2-40B4-BE49-F238E27FC236}">
                <a16:creationId xmlns:a16="http://schemas.microsoft.com/office/drawing/2014/main" id="{BE6FA2C5-FED4-B6B5-7C8C-0C3595BD9A61}"/>
              </a:ext>
            </a:extLst>
          </p:cNvPr>
          <p:cNvSpPr/>
          <p:nvPr/>
        </p:nvSpPr>
        <p:spPr>
          <a:xfrm>
            <a:off x="533019" y="3103245"/>
            <a:ext cx="1710055" cy="798830"/>
          </a:xfrm>
          <a:custGeom>
            <a:avLst/>
            <a:gdLst/>
            <a:ahLst/>
            <a:cxnLst/>
            <a:rect l="l" t="t" r="r" b="b"/>
            <a:pathLst>
              <a:path w="1710055" h="798829">
                <a:moveTo>
                  <a:pt x="0" y="133095"/>
                </a:moveTo>
                <a:lnTo>
                  <a:pt x="6785" y="91017"/>
                </a:lnTo>
                <a:lnTo>
                  <a:pt x="25679" y="54479"/>
                </a:lnTo>
                <a:lnTo>
                  <a:pt x="54490" y="25672"/>
                </a:lnTo>
                <a:lnTo>
                  <a:pt x="91027" y="6782"/>
                </a:lnTo>
                <a:lnTo>
                  <a:pt x="133096" y="0"/>
                </a:lnTo>
                <a:lnTo>
                  <a:pt x="1576832" y="0"/>
                </a:lnTo>
                <a:lnTo>
                  <a:pt x="1618910" y="6782"/>
                </a:lnTo>
                <a:lnTo>
                  <a:pt x="1655448" y="25672"/>
                </a:lnTo>
                <a:lnTo>
                  <a:pt x="1684255" y="54479"/>
                </a:lnTo>
                <a:lnTo>
                  <a:pt x="1703145" y="91017"/>
                </a:lnTo>
                <a:lnTo>
                  <a:pt x="1709928" y="133095"/>
                </a:lnTo>
                <a:lnTo>
                  <a:pt x="1709928" y="665479"/>
                </a:lnTo>
                <a:lnTo>
                  <a:pt x="1703145" y="707558"/>
                </a:lnTo>
                <a:lnTo>
                  <a:pt x="1684255" y="744096"/>
                </a:lnTo>
                <a:lnTo>
                  <a:pt x="1655448" y="772903"/>
                </a:lnTo>
                <a:lnTo>
                  <a:pt x="1618910" y="791793"/>
                </a:lnTo>
                <a:lnTo>
                  <a:pt x="1576832" y="798575"/>
                </a:lnTo>
                <a:lnTo>
                  <a:pt x="133096" y="798575"/>
                </a:lnTo>
                <a:lnTo>
                  <a:pt x="91027" y="791793"/>
                </a:lnTo>
                <a:lnTo>
                  <a:pt x="54490" y="772903"/>
                </a:lnTo>
                <a:lnTo>
                  <a:pt x="25679" y="744096"/>
                </a:lnTo>
                <a:lnTo>
                  <a:pt x="6785" y="707558"/>
                </a:lnTo>
                <a:lnTo>
                  <a:pt x="0" y="665479"/>
                </a:lnTo>
                <a:lnTo>
                  <a:pt x="0" y="133095"/>
                </a:lnTo>
                <a:close/>
              </a:path>
            </a:pathLst>
          </a:custGeom>
          <a:ln w="253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object 249">
            <a:extLst>
              <a:ext uri="{FF2B5EF4-FFF2-40B4-BE49-F238E27FC236}">
                <a16:creationId xmlns:a16="http://schemas.microsoft.com/office/drawing/2014/main" id="{9156A98B-758C-4E2D-1860-6B543C9CE749}"/>
              </a:ext>
            </a:extLst>
          </p:cNvPr>
          <p:cNvSpPr/>
          <p:nvPr/>
        </p:nvSpPr>
        <p:spPr>
          <a:xfrm>
            <a:off x="2458592" y="3103245"/>
            <a:ext cx="1710055" cy="798830"/>
          </a:xfrm>
          <a:custGeom>
            <a:avLst/>
            <a:gdLst/>
            <a:ahLst/>
            <a:cxnLst/>
            <a:rect l="l" t="t" r="r" b="b"/>
            <a:pathLst>
              <a:path w="1710054" h="798829">
                <a:moveTo>
                  <a:pt x="1576832" y="0"/>
                </a:moveTo>
                <a:lnTo>
                  <a:pt x="133095" y="0"/>
                </a:lnTo>
                <a:lnTo>
                  <a:pt x="91017" y="6782"/>
                </a:lnTo>
                <a:lnTo>
                  <a:pt x="54479" y="25672"/>
                </a:lnTo>
                <a:lnTo>
                  <a:pt x="25672" y="54479"/>
                </a:lnTo>
                <a:lnTo>
                  <a:pt x="6782" y="91017"/>
                </a:lnTo>
                <a:lnTo>
                  <a:pt x="0" y="133095"/>
                </a:lnTo>
                <a:lnTo>
                  <a:pt x="0" y="665479"/>
                </a:lnTo>
                <a:lnTo>
                  <a:pt x="6782" y="707558"/>
                </a:lnTo>
                <a:lnTo>
                  <a:pt x="25672" y="744096"/>
                </a:lnTo>
                <a:lnTo>
                  <a:pt x="54479" y="772903"/>
                </a:lnTo>
                <a:lnTo>
                  <a:pt x="91017" y="791793"/>
                </a:lnTo>
                <a:lnTo>
                  <a:pt x="133095" y="798575"/>
                </a:lnTo>
                <a:lnTo>
                  <a:pt x="1576832" y="798575"/>
                </a:lnTo>
                <a:lnTo>
                  <a:pt x="1618910" y="791793"/>
                </a:lnTo>
                <a:lnTo>
                  <a:pt x="1655448" y="772903"/>
                </a:lnTo>
                <a:lnTo>
                  <a:pt x="1684255" y="744096"/>
                </a:lnTo>
                <a:lnTo>
                  <a:pt x="1703145" y="707558"/>
                </a:lnTo>
                <a:lnTo>
                  <a:pt x="1709928" y="665479"/>
                </a:lnTo>
                <a:lnTo>
                  <a:pt x="1709928" y="133095"/>
                </a:lnTo>
                <a:lnTo>
                  <a:pt x="1703145" y="91017"/>
                </a:lnTo>
                <a:lnTo>
                  <a:pt x="1684255" y="54479"/>
                </a:lnTo>
                <a:lnTo>
                  <a:pt x="1655448" y="25672"/>
                </a:lnTo>
                <a:lnTo>
                  <a:pt x="1618910" y="6782"/>
                </a:lnTo>
                <a:lnTo>
                  <a:pt x="1576832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object 250">
            <a:extLst>
              <a:ext uri="{FF2B5EF4-FFF2-40B4-BE49-F238E27FC236}">
                <a16:creationId xmlns:a16="http://schemas.microsoft.com/office/drawing/2014/main" id="{DDFC1C9C-28BC-733D-3C16-82988F928C15}"/>
              </a:ext>
            </a:extLst>
          </p:cNvPr>
          <p:cNvSpPr/>
          <p:nvPr/>
        </p:nvSpPr>
        <p:spPr>
          <a:xfrm>
            <a:off x="2458592" y="3103245"/>
            <a:ext cx="1710055" cy="798830"/>
          </a:xfrm>
          <a:custGeom>
            <a:avLst/>
            <a:gdLst/>
            <a:ahLst/>
            <a:cxnLst/>
            <a:rect l="l" t="t" r="r" b="b"/>
            <a:pathLst>
              <a:path w="1710054" h="798829">
                <a:moveTo>
                  <a:pt x="0" y="133095"/>
                </a:moveTo>
                <a:lnTo>
                  <a:pt x="6782" y="91017"/>
                </a:lnTo>
                <a:lnTo>
                  <a:pt x="25672" y="54479"/>
                </a:lnTo>
                <a:lnTo>
                  <a:pt x="54479" y="25672"/>
                </a:lnTo>
                <a:lnTo>
                  <a:pt x="91017" y="6782"/>
                </a:lnTo>
                <a:lnTo>
                  <a:pt x="133095" y="0"/>
                </a:lnTo>
                <a:lnTo>
                  <a:pt x="1576832" y="0"/>
                </a:lnTo>
                <a:lnTo>
                  <a:pt x="1618910" y="6782"/>
                </a:lnTo>
                <a:lnTo>
                  <a:pt x="1655448" y="25672"/>
                </a:lnTo>
                <a:lnTo>
                  <a:pt x="1684255" y="54479"/>
                </a:lnTo>
                <a:lnTo>
                  <a:pt x="1703145" y="91017"/>
                </a:lnTo>
                <a:lnTo>
                  <a:pt x="1709928" y="133095"/>
                </a:lnTo>
                <a:lnTo>
                  <a:pt x="1709928" y="665479"/>
                </a:lnTo>
                <a:lnTo>
                  <a:pt x="1703145" y="707558"/>
                </a:lnTo>
                <a:lnTo>
                  <a:pt x="1684255" y="744096"/>
                </a:lnTo>
                <a:lnTo>
                  <a:pt x="1655448" y="772903"/>
                </a:lnTo>
                <a:lnTo>
                  <a:pt x="1618910" y="791793"/>
                </a:lnTo>
                <a:lnTo>
                  <a:pt x="1576832" y="798575"/>
                </a:lnTo>
                <a:lnTo>
                  <a:pt x="133095" y="798575"/>
                </a:lnTo>
                <a:lnTo>
                  <a:pt x="91017" y="791793"/>
                </a:lnTo>
                <a:lnTo>
                  <a:pt x="54479" y="772903"/>
                </a:lnTo>
                <a:lnTo>
                  <a:pt x="25672" y="744096"/>
                </a:lnTo>
                <a:lnTo>
                  <a:pt x="6782" y="707558"/>
                </a:lnTo>
                <a:lnTo>
                  <a:pt x="0" y="665479"/>
                </a:lnTo>
                <a:lnTo>
                  <a:pt x="0" y="133095"/>
                </a:lnTo>
                <a:close/>
              </a:path>
            </a:pathLst>
          </a:custGeom>
          <a:ln w="25399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object 251">
            <a:extLst>
              <a:ext uri="{FF2B5EF4-FFF2-40B4-BE49-F238E27FC236}">
                <a16:creationId xmlns:a16="http://schemas.microsoft.com/office/drawing/2014/main" id="{A241EB11-D3E7-E819-1206-A9D8C7F635DF}"/>
              </a:ext>
            </a:extLst>
          </p:cNvPr>
          <p:cNvSpPr/>
          <p:nvPr/>
        </p:nvSpPr>
        <p:spPr>
          <a:xfrm>
            <a:off x="4384166" y="3103245"/>
            <a:ext cx="1710055" cy="798830"/>
          </a:xfrm>
          <a:custGeom>
            <a:avLst/>
            <a:gdLst/>
            <a:ahLst/>
            <a:cxnLst/>
            <a:rect l="l" t="t" r="r" b="b"/>
            <a:pathLst>
              <a:path w="1710054" h="798829">
                <a:moveTo>
                  <a:pt x="1576832" y="0"/>
                </a:moveTo>
                <a:lnTo>
                  <a:pt x="133096" y="0"/>
                </a:lnTo>
                <a:lnTo>
                  <a:pt x="91017" y="6782"/>
                </a:lnTo>
                <a:lnTo>
                  <a:pt x="54479" y="25672"/>
                </a:lnTo>
                <a:lnTo>
                  <a:pt x="25672" y="54479"/>
                </a:lnTo>
                <a:lnTo>
                  <a:pt x="6782" y="91017"/>
                </a:lnTo>
                <a:lnTo>
                  <a:pt x="0" y="133095"/>
                </a:lnTo>
                <a:lnTo>
                  <a:pt x="0" y="665479"/>
                </a:lnTo>
                <a:lnTo>
                  <a:pt x="6782" y="707558"/>
                </a:lnTo>
                <a:lnTo>
                  <a:pt x="25672" y="744096"/>
                </a:lnTo>
                <a:lnTo>
                  <a:pt x="54479" y="772903"/>
                </a:lnTo>
                <a:lnTo>
                  <a:pt x="91017" y="791793"/>
                </a:lnTo>
                <a:lnTo>
                  <a:pt x="133096" y="798575"/>
                </a:lnTo>
                <a:lnTo>
                  <a:pt x="1576832" y="798575"/>
                </a:lnTo>
                <a:lnTo>
                  <a:pt x="1618910" y="791793"/>
                </a:lnTo>
                <a:lnTo>
                  <a:pt x="1655448" y="772903"/>
                </a:lnTo>
                <a:lnTo>
                  <a:pt x="1684255" y="744096"/>
                </a:lnTo>
                <a:lnTo>
                  <a:pt x="1703145" y="707558"/>
                </a:lnTo>
                <a:lnTo>
                  <a:pt x="1709928" y="665479"/>
                </a:lnTo>
                <a:lnTo>
                  <a:pt x="1709928" y="133095"/>
                </a:lnTo>
                <a:lnTo>
                  <a:pt x="1703145" y="91017"/>
                </a:lnTo>
                <a:lnTo>
                  <a:pt x="1684255" y="54479"/>
                </a:lnTo>
                <a:lnTo>
                  <a:pt x="1655448" y="25672"/>
                </a:lnTo>
                <a:lnTo>
                  <a:pt x="1618910" y="6782"/>
                </a:lnTo>
                <a:lnTo>
                  <a:pt x="1576832" y="0"/>
                </a:lnTo>
                <a:close/>
              </a:path>
            </a:pathLst>
          </a:custGeom>
          <a:solidFill>
            <a:srgbClr val="00A2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object 252">
            <a:extLst>
              <a:ext uri="{FF2B5EF4-FFF2-40B4-BE49-F238E27FC236}">
                <a16:creationId xmlns:a16="http://schemas.microsoft.com/office/drawing/2014/main" id="{93048054-B0EB-DD6C-2EF7-1A6C54BFEBD3}"/>
              </a:ext>
            </a:extLst>
          </p:cNvPr>
          <p:cNvSpPr/>
          <p:nvPr/>
        </p:nvSpPr>
        <p:spPr>
          <a:xfrm>
            <a:off x="4384166" y="3103245"/>
            <a:ext cx="1710055" cy="798830"/>
          </a:xfrm>
          <a:custGeom>
            <a:avLst/>
            <a:gdLst/>
            <a:ahLst/>
            <a:cxnLst/>
            <a:rect l="l" t="t" r="r" b="b"/>
            <a:pathLst>
              <a:path w="1710054" h="798829">
                <a:moveTo>
                  <a:pt x="0" y="133095"/>
                </a:moveTo>
                <a:lnTo>
                  <a:pt x="6782" y="91017"/>
                </a:lnTo>
                <a:lnTo>
                  <a:pt x="25672" y="54479"/>
                </a:lnTo>
                <a:lnTo>
                  <a:pt x="54479" y="25672"/>
                </a:lnTo>
                <a:lnTo>
                  <a:pt x="91017" y="6782"/>
                </a:lnTo>
                <a:lnTo>
                  <a:pt x="133096" y="0"/>
                </a:lnTo>
                <a:lnTo>
                  <a:pt x="1576832" y="0"/>
                </a:lnTo>
                <a:lnTo>
                  <a:pt x="1618910" y="6782"/>
                </a:lnTo>
                <a:lnTo>
                  <a:pt x="1655448" y="25672"/>
                </a:lnTo>
                <a:lnTo>
                  <a:pt x="1684255" y="54479"/>
                </a:lnTo>
                <a:lnTo>
                  <a:pt x="1703145" y="91017"/>
                </a:lnTo>
                <a:lnTo>
                  <a:pt x="1709928" y="133095"/>
                </a:lnTo>
                <a:lnTo>
                  <a:pt x="1709928" y="665479"/>
                </a:lnTo>
                <a:lnTo>
                  <a:pt x="1703145" y="707558"/>
                </a:lnTo>
                <a:lnTo>
                  <a:pt x="1684255" y="744096"/>
                </a:lnTo>
                <a:lnTo>
                  <a:pt x="1655448" y="772903"/>
                </a:lnTo>
                <a:lnTo>
                  <a:pt x="1618910" y="791793"/>
                </a:lnTo>
                <a:lnTo>
                  <a:pt x="1576832" y="798575"/>
                </a:lnTo>
                <a:lnTo>
                  <a:pt x="133096" y="798575"/>
                </a:lnTo>
                <a:lnTo>
                  <a:pt x="91017" y="791793"/>
                </a:lnTo>
                <a:lnTo>
                  <a:pt x="54479" y="772903"/>
                </a:lnTo>
                <a:lnTo>
                  <a:pt x="25672" y="744096"/>
                </a:lnTo>
                <a:lnTo>
                  <a:pt x="6782" y="707558"/>
                </a:lnTo>
                <a:lnTo>
                  <a:pt x="0" y="665479"/>
                </a:lnTo>
                <a:lnTo>
                  <a:pt x="0" y="133095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253">
            <a:extLst>
              <a:ext uri="{FF2B5EF4-FFF2-40B4-BE49-F238E27FC236}">
                <a16:creationId xmlns:a16="http://schemas.microsoft.com/office/drawing/2014/main" id="{10EC8051-99A3-D97C-A719-4960DEC5368A}"/>
              </a:ext>
            </a:extLst>
          </p:cNvPr>
          <p:cNvSpPr/>
          <p:nvPr/>
        </p:nvSpPr>
        <p:spPr>
          <a:xfrm>
            <a:off x="6309740" y="3103245"/>
            <a:ext cx="1710055" cy="798830"/>
          </a:xfrm>
          <a:custGeom>
            <a:avLst/>
            <a:gdLst/>
            <a:ahLst/>
            <a:cxnLst/>
            <a:rect l="l" t="t" r="r" b="b"/>
            <a:pathLst>
              <a:path w="1710054" h="798829">
                <a:moveTo>
                  <a:pt x="1576832" y="0"/>
                </a:moveTo>
                <a:lnTo>
                  <a:pt x="133096" y="0"/>
                </a:lnTo>
                <a:lnTo>
                  <a:pt x="91017" y="6782"/>
                </a:lnTo>
                <a:lnTo>
                  <a:pt x="54479" y="25672"/>
                </a:lnTo>
                <a:lnTo>
                  <a:pt x="25672" y="54479"/>
                </a:lnTo>
                <a:lnTo>
                  <a:pt x="6782" y="91017"/>
                </a:lnTo>
                <a:lnTo>
                  <a:pt x="0" y="133095"/>
                </a:lnTo>
                <a:lnTo>
                  <a:pt x="0" y="665479"/>
                </a:lnTo>
                <a:lnTo>
                  <a:pt x="6782" y="707558"/>
                </a:lnTo>
                <a:lnTo>
                  <a:pt x="25672" y="744096"/>
                </a:lnTo>
                <a:lnTo>
                  <a:pt x="54479" y="772903"/>
                </a:lnTo>
                <a:lnTo>
                  <a:pt x="91017" y="791793"/>
                </a:lnTo>
                <a:lnTo>
                  <a:pt x="133096" y="798575"/>
                </a:lnTo>
                <a:lnTo>
                  <a:pt x="1576832" y="798575"/>
                </a:lnTo>
                <a:lnTo>
                  <a:pt x="1618910" y="791793"/>
                </a:lnTo>
                <a:lnTo>
                  <a:pt x="1655448" y="772903"/>
                </a:lnTo>
                <a:lnTo>
                  <a:pt x="1684255" y="744096"/>
                </a:lnTo>
                <a:lnTo>
                  <a:pt x="1703145" y="707558"/>
                </a:lnTo>
                <a:lnTo>
                  <a:pt x="1709928" y="665479"/>
                </a:lnTo>
                <a:lnTo>
                  <a:pt x="1709928" y="133095"/>
                </a:lnTo>
                <a:lnTo>
                  <a:pt x="1703145" y="91017"/>
                </a:lnTo>
                <a:lnTo>
                  <a:pt x="1684255" y="54479"/>
                </a:lnTo>
                <a:lnTo>
                  <a:pt x="1655448" y="25672"/>
                </a:lnTo>
                <a:lnTo>
                  <a:pt x="1618910" y="6782"/>
                </a:lnTo>
                <a:lnTo>
                  <a:pt x="1576832" y="0"/>
                </a:lnTo>
                <a:close/>
              </a:path>
            </a:pathLst>
          </a:custGeom>
          <a:solidFill>
            <a:srgbClr val="6C1F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254">
            <a:extLst>
              <a:ext uri="{FF2B5EF4-FFF2-40B4-BE49-F238E27FC236}">
                <a16:creationId xmlns:a16="http://schemas.microsoft.com/office/drawing/2014/main" id="{8E82D6FB-9391-6779-63F2-76B4480AE1CC}"/>
              </a:ext>
            </a:extLst>
          </p:cNvPr>
          <p:cNvSpPr/>
          <p:nvPr/>
        </p:nvSpPr>
        <p:spPr>
          <a:xfrm>
            <a:off x="6309740" y="3103245"/>
            <a:ext cx="1710055" cy="798830"/>
          </a:xfrm>
          <a:custGeom>
            <a:avLst/>
            <a:gdLst/>
            <a:ahLst/>
            <a:cxnLst/>
            <a:rect l="l" t="t" r="r" b="b"/>
            <a:pathLst>
              <a:path w="1710054" h="798829">
                <a:moveTo>
                  <a:pt x="0" y="133095"/>
                </a:moveTo>
                <a:lnTo>
                  <a:pt x="6782" y="91017"/>
                </a:lnTo>
                <a:lnTo>
                  <a:pt x="25672" y="54479"/>
                </a:lnTo>
                <a:lnTo>
                  <a:pt x="54479" y="25672"/>
                </a:lnTo>
                <a:lnTo>
                  <a:pt x="91017" y="6782"/>
                </a:lnTo>
                <a:lnTo>
                  <a:pt x="133096" y="0"/>
                </a:lnTo>
                <a:lnTo>
                  <a:pt x="1576832" y="0"/>
                </a:lnTo>
                <a:lnTo>
                  <a:pt x="1618910" y="6782"/>
                </a:lnTo>
                <a:lnTo>
                  <a:pt x="1655448" y="25672"/>
                </a:lnTo>
                <a:lnTo>
                  <a:pt x="1684255" y="54479"/>
                </a:lnTo>
                <a:lnTo>
                  <a:pt x="1703145" y="91017"/>
                </a:lnTo>
                <a:lnTo>
                  <a:pt x="1709928" y="133095"/>
                </a:lnTo>
                <a:lnTo>
                  <a:pt x="1709928" y="665479"/>
                </a:lnTo>
                <a:lnTo>
                  <a:pt x="1703145" y="707558"/>
                </a:lnTo>
                <a:lnTo>
                  <a:pt x="1684255" y="744096"/>
                </a:lnTo>
                <a:lnTo>
                  <a:pt x="1655448" y="772903"/>
                </a:lnTo>
                <a:lnTo>
                  <a:pt x="1618910" y="791793"/>
                </a:lnTo>
                <a:lnTo>
                  <a:pt x="1576832" y="798575"/>
                </a:lnTo>
                <a:lnTo>
                  <a:pt x="133096" y="798575"/>
                </a:lnTo>
                <a:lnTo>
                  <a:pt x="91017" y="791793"/>
                </a:lnTo>
                <a:lnTo>
                  <a:pt x="54479" y="772903"/>
                </a:lnTo>
                <a:lnTo>
                  <a:pt x="25672" y="744096"/>
                </a:lnTo>
                <a:lnTo>
                  <a:pt x="6782" y="707558"/>
                </a:lnTo>
                <a:lnTo>
                  <a:pt x="0" y="665479"/>
                </a:lnTo>
                <a:lnTo>
                  <a:pt x="0" y="133095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object 255">
            <a:extLst>
              <a:ext uri="{FF2B5EF4-FFF2-40B4-BE49-F238E27FC236}">
                <a16:creationId xmlns:a16="http://schemas.microsoft.com/office/drawing/2014/main" id="{1BA28975-25B3-2F68-1B14-AF43EAC81B9E}"/>
              </a:ext>
            </a:extLst>
          </p:cNvPr>
          <p:cNvSpPr/>
          <p:nvPr/>
        </p:nvSpPr>
        <p:spPr>
          <a:xfrm>
            <a:off x="8235315" y="3103245"/>
            <a:ext cx="1710055" cy="798830"/>
          </a:xfrm>
          <a:custGeom>
            <a:avLst/>
            <a:gdLst/>
            <a:ahLst/>
            <a:cxnLst/>
            <a:rect l="l" t="t" r="r" b="b"/>
            <a:pathLst>
              <a:path w="1710054" h="798829">
                <a:moveTo>
                  <a:pt x="1576831" y="0"/>
                </a:moveTo>
                <a:lnTo>
                  <a:pt x="133095" y="0"/>
                </a:lnTo>
                <a:lnTo>
                  <a:pt x="91017" y="6782"/>
                </a:lnTo>
                <a:lnTo>
                  <a:pt x="54479" y="25672"/>
                </a:lnTo>
                <a:lnTo>
                  <a:pt x="25672" y="54479"/>
                </a:lnTo>
                <a:lnTo>
                  <a:pt x="6782" y="91017"/>
                </a:lnTo>
                <a:lnTo>
                  <a:pt x="0" y="133095"/>
                </a:lnTo>
                <a:lnTo>
                  <a:pt x="0" y="665479"/>
                </a:lnTo>
                <a:lnTo>
                  <a:pt x="6782" y="707558"/>
                </a:lnTo>
                <a:lnTo>
                  <a:pt x="25672" y="744096"/>
                </a:lnTo>
                <a:lnTo>
                  <a:pt x="54479" y="772903"/>
                </a:lnTo>
                <a:lnTo>
                  <a:pt x="91017" y="791793"/>
                </a:lnTo>
                <a:lnTo>
                  <a:pt x="133095" y="798575"/>
                </a:lnTo>
                <a:lnTo>
                  <a:pt x="1576831" y="798575"/>
                </a:lnTo>
                <a:lnTo>
                  <a:pt x="1618910" y="791793"/>
                </a:lnTo>
                <a:lnTo>
                  <a:pt x="1655448" y="772903"/>
                </a:lnTo>
                <a:lnTo>
                  <a:pt x="1684255" y="744096"/>
                </a:lnTo>
                <a:lnTo>
                  <a:pt x="1703145" y="707558"/>
                </a:lnTo>
                <a:lnTo>
                  <a:pt x="1709927" y="665479"/>
                </a:lnTo>
                <a:lnTo>
                  <a:pt x="1709927" y="133095"/>
                </a:lnTo>
                <a:lnTo>
                  <a:pt x="1703145" y="91017"/>
                </a:lnTo>
                <a:lnTo>
                  <a:pt x="1684255" y="54479"/>
                </a:lnTo>
                <a:lnTo>
                  <a:pt x="1655448" y="25672"/>
                </a:lnTo>
                <a:lnTo>
                  <a:pt x="1618910" y="6782"/>
                </a:lnTo>
                <a:lnTo>
                  <a:pt x="1576831" y="0"/>
                </a:lnTo>
                <a:close/>
              </a:path>
            </a:pathLst>
          </a:custGeom>
          <a:solidFill>
            <a:srgbClr val="BB1F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object 256">
            <a:extLst>
              <a:ext uri="{FF2B5EF4-FFF2-40B4-BE49-F238E27FC236}">
                <a16:creationId xmlns:a16="http://schemas.microsoft.com/office/drawing/2014/main" id="{D8493496-89D9-B67C-698B-AE29E0BB6EEE}"/>
              </a:ext>
            </a:extLst>
          </p:cNvPr>
          <p:cNvSpPr/>
          <p:nvPr/>
        </p:nvSpPr>
        <p:spPr>
          <a:xfrm>
            <a:off x="8235315" y="3103245"/>
            <a:ext cx="1710055" cy="798830"/>
          </a:xfrm>
          <a:custGeom>
            <a:avLst/>
            <a:gdLst/>
            <a:ahLst/>
            <a:cxnLst/>
            <a:rect l="l" t="t" r="r" b="b"/>
            <a:pathLst>
              <a:path w="1710054" h="798829">
                <a:moveTo>
                  <a:pt x="0" y="133095"/>
                </a:moveTo>
                <a:lnTo>
                  <a:pt x="6782" y="91017"/>
                </a:lnTo>
                <a:lnTo>
                  <a:pt x="25672" y="54479"/>
                </a:lnTo>
                <a:lnTo>
                  <a:pt x="54479" y="25672"/>
                </a:lnTo>
                <a:lnTo>
                  <a:pt x="91017" y="6782"/>
                </a:lnTo>
                <a:lnTo>
                  <a:pt x="133095" y="0"/>
                </a:lnTo>
                <a:lnTo>
                  <a:pt x="1576831" y="0"/>
                </a:lnTo>
                <a:lnTo>
                  <a:pt x="1618910" y="6782"/>
                </a:lnTo>
                <a:lnTo>
                  <a:pt x="1655448" y="25672"/>
                </a:lnTo>
                <a:lnTo>
                  <a:pt x="1684255" y="54479"/>
                </a:lnTo>
                <a:lnTo>
                  <a:pt x="1703145" y="91017"/>
                </a:lnTo>
                <a:lnTo>
                  <a:pt x="1709927" y="133095"/>
                </a:lnTo>
                <a:lnTo>
                  <a:pt x="1709927" y="665479"/>
                </a:lnTo>
                <a:lnTo>
                  <a:pt x="1703145" y="707558"/>
                </a:lnTo>
                <a:lnTo>
                  <a:pt x="1684255" y="744096"/>
                </a:lnTo>
                <a:lnTo>
                  <a:pt x="1655448" y="772903"/>
                </a:lnTo>
                <a:lnTo>
                  <a:pt x="1618910" y="791793"/>
                </a:lnTo>
                <a:lnTo>
                  <a:pt x="1576831" y="798575"/>
                </a:lnTo>
                <a:lnTo>
                  <a:pt x="133095" y="798575"/>
                </a:lnTo>
                <a:lnTo>
                  <a:pt x="91017" y="791793"/>
                </a:lnTo>
                <a:lnTo>
                  <a:pt x="54479" y="772903"/>
                </a:lnTo>
                <a:lnTo>
                  <a:pt x="25672" y="744096"/>
                </a:lnTo>
                <a:lnTo>
                  <a:pt x="6782" y="707558"/>
                </a:lnTo>
                <a:lnTo>
                  <a:pt x="0" y="665479"/>
                </a:lnTo>
                <a:lnTo>
                  <a:pt x="0" y="133095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object 257">
            <a:extLst>
              <a:ext uri="{FF2B5EF4-FFF2-40B4-BE49-F238E27FC236}">
                <a16:creationId xmlns:a16="http://schemas.microsoft.com/office/drawing/2014/main" id="{7FFEB411-8795-8345-6587-D2628D9762BA}"/>
              </a:ext>
            </a:extLst>
          </p:cNvPr>
          <p:cNvSpPr/>
          <p:nvPr/>
        </p:nvSpPr>
        <p:spPr>
          <a:xfrm>
            <a:off x="10160889" y="3103245"/>
            <a:ext cx="1710055" cy="798830"/>
          </a:xfrm>
          <a:custGeom>
            <a:avLst/>
            <a:gdLst/>
            <a:ahLst/>
            <a:cxnLst/>
            <a:rect l="l" t="t" r="r" b="b"/>
            <a:pathLst>
              <a:path w="1710054" h="798829">
                <a:moveTo>
                  <a:pt x="1576831" y="0"/>
                </a:moveTo>
                <a:lnTo>
                  <a:pt x="133095" y="0"/>
                </a:lnTo>
                <a:lnTo>
                  <a:pt x="91017" y="6782"/>
                </a:lnTo>
                <a:lnTo>
                  <a:pt x="54479" y="25672"/>
                </a:lnTo>
                <a:lnTo>
                  <a:pt x="25672" y="54479"/>
                </a:lnTo>
                <a:lnTo>
                  <a:pt x="6782" y="91017"/>
                </a:lnTo>
                <a:lnTo>
                  <a:pt x="0" y="133095"/>
                </a:lnTo>
                <a:lnTo>
                  <a:pt x="0" y="665479"/>
                </a:lnTo>
                <a:lnTo>
                  <a:pt x="6782" y="707558"/>
                </a:lnTo>
                <a:lnTo>
                  <a:pt x="25672" y="744096"/>
                </a:lnTo>
                <a:lnTo>
                  <a:pt x="54479" y="772903"/>
                </a:lnTo>
                <a:lnTo>
                  <a:pt x="91017" y="791793"/>
                </a:lnTo>
                <a:lnTo>
                  <a:pt x="133095" y="798575"/>
                </a:lnTo>
                <a:lnTo>
                  <a:pt x="1576831" y="798575"/>
                </a:lnTo>
                <a:lnTo>
                  <a:pt x="1618910" y="791793"/>
                </a:lnTo>
                <a:lnTo>
                  <a:pt x="1655448" y="772903"/>
                </a:lnTo>
                <a:lnTo>
                  <a:pt x="1684255" y="744096"/>
                </a:lnTo>
                <a:lnTo>
                  <a:pt x="1703145" y="707558"/>
                </a:lnTo>
                <a:lnTo>
                  <a:pt x="1709927" y="665479"/>
                </a:lnTo>
                <a:lnTo>
                  <a:pt x="1709927" y="133095"/>
                </a:lnTo>
                <a:lnTo>
                  <a:pt x="1703145" y="91017"/>
                </a:lnTo>
                <a:lnTo>
                  <a:pt x="1684255" y="54479"/>
                </a:lnTo>
                <a:lnTo>
                  <a:pt x="1655448" y="25672"/>
                </a:lnTo>
                <a:lnTo>
                  <a:pt x="1618910" y="6782"/>
                </a:lnTo>
                <a:lnTo>
                  <a:pt x="1576831" y="0"/>
                </a:lnTo>
                <a:close/>
              </a:path>
            </a:pathLst>
          </a:custGeom>
          <a:solidFill>
            <a:srgbClr val="4736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258">
            <a:extLst>
              <a:ext uri="{FF2B5EF4-FFF2-40B4-BE49-F238E27FC236}">
                <a16:creationId xmlns:a16="http://schemas.microsoft.com/office/drawing/2014/main" id="{90EC0681-1851-A965-AACA-0F786BB30E60}"/>
              </a:ext>
            </a:extLst>
          </p:cNvPr>
          <p:cNvSpPr/>
          <p:nvPr/>
        </p:nvSpPr>
        <p:spPr>
          <a:xfrm>
            <a:off x="10160889" y="3103245"/>
            <a:ext cx="1710055" cy="798830"/>
          </a:xfrm>
          <a:custGeom>
            <a:avLst/>
            <a:gdLst/>
            <a:ahLst/>
            <a:cxnLst/>
            <a:rect l="l" t="t" r="r" b="b"/>
            <a:pathLst>
              <a:path w="1710054" h="798829">
                <a:moveTo>
                  <a:pt x="0" y="133095"/>
                </a:moveTo>
                <a:lnTo>
                  <a:pt x="6782" y="91017"/>
                </a:lnTo>
                <a:lnTo>
                  <a:pt x="25672" y="54479"/>
                </a:lnTo>
                <a:lnTo>
                  <a:pt x="54479" y="25672"/>
                </a:lnTo>
                <a:lnTo>
                  <a:pt x="91017" y="6782"/>
                </a:lnTo>
                <a:lnTo>
                  <a:pt x="133095" y="0"/>
                </a:lnTo>
                <a:lnTo>
                  <a:pt x="1576831" y="0"/>
                </a:lnTo>
                <a:lnTo>
                  <a:pt x="1618910" y="6782"/>
                </a:lnTo>
                <a:lnTo>
                  <a:pt x="1655448" y="25672"/>
                </a:lnTo>
                <a:lnTo>
                  <a:pt x="1684255" y="54479"/>
                </a:lnTo>
                <a:lnTo>
                  <a:pt x="1703145" y="91017"/>
                </a:lnTo>
                <a:lnTo>
                  <a:pt x="1709927" y="133095"/>
                </a:lnTo>
                <a:lnTo>
                  <a:pt x="1709927" y="665479"/>
                </a:lnTo>
                <a:lnTo>
                  <a:pt x="1703145" y="707558"/>
                </a:lnTo>
                <a:lnTo>
                  <a:pt x="1684255" y="744096"/>
                </a:lnTo>
                <a:lnTo>
                  <a:pt x="1655448" y="772903"/>
                </a:lnTo>
                <a:lnTo>
                  <a:pt x="1618910" y="791793"/>
                </a:lnTo>
                <a:lnTo>
                  <a:pt x="1576831" y="798575"/>
                </a:lnTo>
                <a:lnTo>
                  <a:pt x="133095" y="798575"/>
                </a:lnTo>
                <a:lnTo>
                  <a:pt x="91017" y="791793"/>
                </a:lnTo>
                <a:lnTo>
                  <a:pt x="54479" y="772903"/>
                </a:lnTo>
                <a:lnTo>
                  <a:pt x="25672" y="744096"/>
                </a:lnTo>
                <a:lnTo>
                  <a:pt x="6782" y="707558"/>
                </a:lnTo>
                <a:lnTo>
                  <a:pt x="0" y="665479"/>
                </a:lnTo>
                <a:lnTo>
                  <a:pt x="0" y="133095"/>
                </a:lnTo>
                <a:close/>
              </a:path>
            </a:pathLst>
          </a:custGeom>
          <a:ln w="2540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259">
            <a:extLst>
              <a:ext uri="{FF2B5EF4-FFF2-40B4-BE49-F238E27FC236}">
                <a16:creationId xmlns:a16="http://schemas.microsoft.com/office/drawing/2014/main" id="{CFFF32E7-234C-AB7A-DE32-C7F8B337F51F}"/>
              </a:ext>
            </a:extLst>
          </p:cNvPr>
          <p:cNvSpPr txBox="1"/>
          <p:nvPr/>
        </p:nvSpPr>
        <p:spPr>
          <a:xfrm>
            <a:off x="672356" y="1520549"/>
            <a:ext cx="1334517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21615">
              <a:lnSpc>
                <a:spcPct val="100000"/>
              </a:lnSpc>
              <a:spcBef>
                <a:spcPts val="95"/>
              </a:spcBef>
            </a:pPr>
            <a:r>
              <a:rPr lang="en-US" sz="1400" b="1" spc="-5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nablement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44" name="object 260">
            <a:extLst>
              <a:ext uri="{FF2B5EF4-FFF2-40B4-BE49-F238E27FC236}">
                <a16:creationId xmlns:a16="http://schemas.microsoft.com/office/drawing/2014/main" id="{D3B35CA9-72B0-9DA5-FD5F-7D50A84FFAD7}"/>
              </a:ext>
            </a:extLst>
          </p:cNvPr>
          <p:cNvSpPr txBox="1"/>
          <p:nvPr/>
        </p:nvSpPr>
        <p:spPr>
          <a:xfrm>
            <a:off x="2840735" y="1546606"/>
            <a:ext cx="902969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Continuity</a:t>
            </a:r>
            <a:endParaRPr sz="1400">
              <a:latin typeface="Arial"/>
              <a:cs typeface="Arial"/>
            </a:endParaRPr>
          </a:p>
        </p:txBody>
      </p:sp>
      <p:sp>
        <p:nvSpPr>
          <p:cNvPr id="545" name="object 261">
            <a:extLst>
              <a:ext uri="{FF2B5EF4-FFF2-40B4-BE49-F238E27FC236}">
                <a16:creationId xmlns:a16="http://schemas.microsoft.com/office/drawing/2014/main" id="{9464ACE8-36A2-F5E2-658B-72E8BF017623}"/>
              </a:ext>
            </a:extLst>
          </p:cNvPr>
          <p:cNvSpPr txBox="1"/>
          <p:nvPr/>
        </p:nvSpPr>
        <p:spPr>
          <a:xfrm>
            <a:off x="4789932" y="1546606"/>
            <a:ext cx="874394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Upskilling</a:t>
            </a:r>
            <a:endParaRPr sz="1400">
              <a:latin typeface="Arial"/>
              <a:cs typeface="Arial"/>
            </a:endParaRPr>
          </a:p>
        </p:txBody>
      </p:sp>
      <p:sp>
        <p:nvSpPr>
          <p:cNvPr id="546" name="object 262">
            <a:extLst>
              <a:ext uri="{FF2B5EF4-FFF2-40B4-BE49-F238E27FC236}">
                <a16:creationId xmlns:a16="http://schemas.microsoft.com/office/drawing/2014/main" id="{DA878F63-19EA-AFAB-A635-8FE6FD69C0C4}"/>
              </a:ext>
            </a:extLst>
          </p:cNvPr>
          <p:cNvSpPr txBox="1"/>
          <p:nvPr/>
        </p:nvSpPr>
        <p:spPr>
          <a:xfrm>
            <a:off x="6789419" y="1438909"/>
            <a:ext cx="6584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7366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Large  centres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547" name="object 263">
            <a:extLst>
              <a:ext uri="{FF2B5EF4-FFF2-40B4-BE49-F238E27FC236}">
                <a16:creationId xmlns:a16="http://schemas.microsoft.com/office/drawing/2014/main" id="{8420AE3D-39C2-48CE-AF4A-4445F75798A5}"/>
              </a:ext>
            </a:extLst>
          </p:cNvPr>
          <p:cNvSpPr txBox="1"/>
          <p:nvPr/>
        </p:nvSpPr>
        <p:spPr>
          <a:xfrm>
            <a:off x="8568690" y="1523745"/>
            <a:ext cx="103124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Compliance</a:t>
            </a:r>
            <a:endParaRPr sz="1400">
              <a:latin typeface="Arial"/>
              <a:cs typeface="Arial"/>
            </a:endParaRPr>
          </a:p>
        </p:txBody>
      </p:sp>
      <p:sp>
        <p:nvSpPr>
          <p:cNvPr id="548" name="object 264">
            <a:extLst>
              <a:ext uri="{FF2B5EF4-FFF2-40B4-BE49-F238E27FC236}">
                <a16:creationId xmlns:a16="http://schemas.microsoft.com/office/drawing/2014/main" id="{4C8FC7EB-67ED-8280-AE9B-32A6BE777054}"/>
              </a:ext>
            </a:extLst>
          </p:cNvPr>
          <p:cNvSpPr txBox="1"/>
          <p:nvPr/>
        </p:nvSpPr>
        <p:spPr>
          <a:xfrm>
            <a:off x="10546080" y="1438909"/>
            <a:ext cx="88519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3995" marR="5080" indent="-20193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Deli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ering  value</a:t>
            </a:r>
            <a:endParaRPr sz="1400">
              <a:latin typeface="Arial"/>
              <a:cs typeface="Arial"/>
            </a:endParaRPr>
          </a:p>
        </p:txBody>
      </p:sp>
      <p:sp>
        <p:nvSpPr>
          <p:cNvPr id="549" name="object 265">
            <a:extLst>
              <a:ext uri="{FF2B5EF4-FFF2-40B4-BE49-F238E27FC236}">
                <a16:creationId xmlns:a16="http://schemas.microsoft.com/office/drawing/2014/main" id="{4140314A-B776-02D6-4DB2-01A300EAA838}"/>
              </a:ext>
            </a:extLst>
          </p:cNvPr>
          <p:cNvSpPr txBox="1"/>
          <p:nvPr/>
        </p:nvSpPr>
        <p:spPr>
          <a:xfrm>
            <a:off x="614426" y="3299205"/>
            <a:ext cx="153162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End-to-end</a:t>
            </a:r>
            <a:r>
              <a:rPr lang="en-US" sz="1400" b="1" spc="-5" dirty="0">
                <a:solidFill>
                  <a:srgbClr val="FFFFFF"/>
                </a:solidFill>
                <a:latin typeface="Arial"/>
                <a:cs typeface="Arial"/>
              </a:rPr>
              <a:t> solutions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50" name="object 266">
            <a:extLst>
              <a:ext uri="{FF2B5EF4-FFF2-40B4-BE49-F238E27FC236}">
                <a16:creationId xmlns:a16="http://schemas.microsoft.com/office/drawing/2014/main" id="{962D8127-8483-8194-E620-0313778C73B3}"/>
              </a:ext>
            </a:extLst>
          </p:cNvPr>
          <p:cNvSpPr txBox="1"/>
          <p:nvPr/>
        </p:nvSpPr>
        <p:spPr>
          <a:xfrm>
            <a:off x="2588260" y="3278632"/>
            <a:ext cx="14338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7495" marR="5080" indent="-26543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Operating</a:t>
            </a:r>
            <a:r>
              <a:rPr sz="1400" b="1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model  Resilience</a:t>
            </a:r>
            <a:endParaRPr sz="1400">
              <a:latin typeface="Arial"/>
              <a:cs typeface="Arial"/>
            </a:endParaRPr>
          </a:p>
        </p:txBody>
      </p:sp>
      <p:sp>
        <p:nvSpPr>
          <p:cNvPr id="551" name="object 267">
            <a:extLst>
              <a:ext uri="{FF2B5EF4-FFF2-40B4-BE49-F238E27FC236}">
                <a16:creationId xmlns:a16="http://schemas.microsoft.com/office/drawing/2014/main" id="{7F8A7ADD-41C3-1428-425B-7E59BAB57C76}"/>
              </a:ext>
            </a:extLst>
          </p:cNvPr>
          <p:cNvSpPr txBox="1"/>
          <p:nvPr/>
        </p:nvSpPr>
        <p:spPr>
          <a:xfrm>
            <a:off x="4792471" y="3269233"/>
            <a:ext cx="9042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1760" marR="5080" indent="-9906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Workforce  shaping</a:t>
            </a:r>
            <a:endParaRPr sz="1400">
              <a:latin typeface="Arial"/>
              <a:cs typeface="Arial"/>
            </a:endParaRPr>
          </a:p>
        </p:txBody>
      </p:sp>
      <p:sp>
        <p:nvSpPr>
          <p:cNvPr id="552" name="object 268">
            <a:extLst>
              <a:ext uri="{FF2B5EF4-FFF2-40B4-BE49-F238E27FC236}">
                <a16:creationId xmlns:a16="http://schemas.microsoft.com/office/drawing/2014/main" id="{731A310B-4E78-0283-7022-D1EBABAF6ACD}"/>
              </a:ext>
            </a:extLst>
          </p:cNvPr>
          <p:cNvSpPr txBox="1"/>
          <p:nvPr/>
        </p:nvSpPr>
        <p:spPr>
          <a:xfrm>
            <a:off x="6529323" y="3173660"/>
            <a:ext cx="1228090" cy="68416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42875" algn="ctr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Network </a:t>
            </a:r>
            <a:endParaRPr lang="en-US" sz="1400" b="1" spc="-5" dirty="0">
              <a:solidFill>
                <a:srgbClr val="FFFFFF"/>
              </a:solidFill>
              <a:latin typeface="Arial"/>
              <a:cs typeface="Arial"/>
            </a:endParaRPr>
          </a:p>
          <a:p>
            <a:pPr marL="12700" marR="5080" indent="142875" algn="ctr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lang="en-US" sz="1400" b="1" spc="-5" dirty="0">
                <a:solidFill>
                  <a:srgbClr val="FFFFFF"/>
                </a:solidFill>
                <a:latin typeface="Arial"/>
                <a:cs typeface="Arial"/>
              </a:rPr>
              <a:t>   </a:t>
            </a:r>
          </a:p>
          <a:p>
            <a:pPr marL="12700" marR="5080" indent="142875" algn="ctr">
              <a:lnSpc>
                <a:spcPct val="100000"/>
              </a:lnSpc>
              <a:spcBef>
                <a:spcPts val="95"/>
              </a:spcBef>
            </a:pPr>
            <a:r>
              <a:rPr sz="1400" b="1" spc="-5" dirty="0" err="1">
                <a:solidFill>
                  <a:srgbClr val="FFFFFF"/>
                </a:solidFill>
                <a:latin typeface="Arial"/>
                <a:cs typeface="Arial"/>
              </a:rPr>
              <a:t>centres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53" name="object 269">
            <a:extLst>
              <a:ext uri="{FF2B5EF4-FFF2-40B4-BE49-F238E27FC236}">
                <a16:creationId xmlns:a16="http://schemas.microsoft.com/office/drawing/2014/main" id="{CA9A57BC-7588-68DF-0241-9FA22EA50B6A}"/>
              </a:ext>
            </a:extLst>
          </p:cNvPr>
          <p:cNvSpPr txBox="1"/>
          <p:nvPr/>
        </p:nvSpPr>
        <p:spPr>
          <a:xfrm>
            <a:off x="8345678" y="3354832"/>
            <a:ext cx="1544320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Risk</a:t>
            </a:r>
            <a:r>
              <a:rPr sz="140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management</a:t>
            </a:r>
            <a:endParaRPr sz="1400">
              <a:latin typeface="Arial"/>
              <a:cs typeface="Arial"/>
            </a:endParaRPr>
          </a:p>
        </p:txBody>
      </p:sp>
      <p:sp>
        <p:nvSpPr>
          <p:cNvPr id="554" name="object 270">
            <a:extLst>
              <a:ext uri="{FF2B5EF4-FFF2-40B4-BE49-F238E27FC236}">
                <a16:creationId xmlns:a16="http://schemas.microsoft.com/office/drawing/2014/main" id="{96D50A87-0377-9DC6-704E-740FCD479DA1}"/>
              </a:ext>
            </a:extLst>
          </p:cNvPr>
          <p:cNvSpPr txBox="1"/>
          <p:nvPr/>
        </p:nvSpPr>
        <p:spPr>
          <a:xfrm>
            <a:off x="10229088" y="3354832"/>
            <a:ext cx="1513205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Co-creating</a:t>
            </a:r>
            <a:r>
              <a:rPr sz="1400" b="1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value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8862581-1869-8614-0C90-223345DA78BB}"/>
              </a:ext>
            </a:extLst>
          </p:cNvPr>
          <p:cNvSpPr txBox="1">
            <a:spLocks/>
          </p:cNvSpPr>
          <p:nvPr/>
        </p:nvSpPr>
        <p:spPr>
          <a:xfrm>
            <a:off x="571501" y="431800"/>
            <a:ext cx="10844644" cy="5191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/>
              <a:t>The transformation</a:t>
            </a:r>
            <a:endParaRPr lang="en-US" sz="4800" b="1" dirty="0">
              <a:solidFill>
                <a:srgbClr val="00338D"/>
              </a:solidFill>
              <a:latin typeface="KPMG Bold" panose="020B0803030202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457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E8FE656-0BE5-F63E-2F65-1910BD95DF80}"/>
              </a:ext>
            </a:extLst>
          </p:cNvPr>
          <p:cNvSpPr txBox="1"/>
          <p:nvPr/>
        </p:nvSpPr>
        <p:spPr>
          <a:xfrm>
            <a:off x="571500" y="1089886"/>
            <a:ext cx="10619013" cy="518826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</a:pPr>
            <a:endParaRPr lang="en-US" sz="1500" dirty="0">
              <a:solidFill>
                <a:schemeClr val="tx2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8862581-1869-8614-0C90-223345DA78BB}"/>
              </a:ext>
            </a:extLst>
          </p:cNvPr>
          <p:cNvSpPr txBox="1">
            <a:spLocks/>
          </p:cNvSpPr>
          <p:nvPr/>
        </p:nvSpPr>
        <p:spPr>
          <a:xfrm>
            <a:off x="571501" y="431800"/>
            <a:ext cx="10844644" cy="5191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/>
              <a:t>The tax considerations</a:t>
            </a:r>
            <a:endParaRPr lang="en-US" sz="4800" b="1" dirty="0">
              <a:solidFill>
                <a:srgbClr val="00338D"/>
              </a:solidFill>
              <a:latin typeface="KPMG Bold" panose="020B0803030202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E2EE41-6165-953D-3BF3-1CC4FB057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516" y="1367246"/>
            <a:ext cx="6643399" cy="45864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AC9495-E44A-E18C-ED53-BF24E18197B7}"/>
              </a:ext>
            </a:extLst>
          </p:cNvPr>
          <p:cNvSpPr txBox="1"/>
          <p:nvPr/>
        </p:nvSpPr>
        <p:spPr>
          <a:xfrm>
            <a:off x="7850932" y="1410785"/>
            <a:ext cx="3017366" cy="4586475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dirty="0">
                <a:solidFill>
                  <a:srgbClr val="005EB8"/>
                </a:solidFill>
              </a:rPr>
              <a:t>Recent NASSCOM and KPMG India report –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5EB8"/>
                </a:solidFill>
              </a:rPr>
              <a:t>81 percent of respondents mentioned transfer pricing as the top regulatory priority for GCCs in India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5EB8"/>
                </a:solidFill>
              </a:rPr>
              <a:t>More than half of the respondents highlighted SEZ laws and STPI regulations(67 percent) and </a:t>
            </a:r>
            <a:r>
              <a:rPr lang="en-US" sz="1600" dirty="0" err="1">
                <a:solidFill>
                  <a:srgbClr val="005EB8"/>
                </a:solidFill>
              </a:rPr>
              <a:t>labour</a:t>
            </a:r>
            <a:r>
              <a:rPr lang="en-US" sz="1600" dirty="0">
                <a:solidFill>
                  <a:srgbClr val="005EB8"/>
                </a:solidFill>
              </a:rPr>
              <a:t> laws (60 percent) among other key priorities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5EB8"/>
                </a:solidFill>
              </a:rPr>
              <a:t>Funding options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5EB8"/>
                </a:solidFill>
              </a:rPr>
              <a:t>IFSC set up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5EB8"/>
                </a:solidFill>
              </a:rPr>
              <a:t>Global mobility issues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5EB8"/>
                </a:solidFill>
              </a:rPr>
              <a:t>Cash repatriation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sz="1600" dirty="0">
              <a:solidFill>
                <a:srgbClr val="005E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03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2B32F85-E322-8E43-3C0C-E9827B577B0C}"/>
              </a:ext>
            </a:extLst>
          </p:cNvPr>
          <p:cNvSpPr txBox="1"/>
          <p:nvPr/>
        </p:nvSpPr>
        <p:spPr>
          <a:xfrm>
            <a:off x="64655" y="1089891"/>
            <a:ext cx="11979563" cy="51124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</a:pPr>
            <a:endParaRPr lang="en-US" sz="1500" dirty="0">
              <a:solidFill>
                <a:schemeClr val="tx2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66B4C0F-81A2-5875-501C-73A8D86ACDA4}"/>
              </a:ext>
            </a:extLst>
          </p:cNvPr>
          <p:cNvGrpSpPr/>
          <p:nvPr/>
        </p:nvGrpSpPr>
        <p:grpSpPr>
          <a:xfrm>
            <a:off x="822042" y="1442173"/>
            <a:ext cx="6160655" cy="4570699"/>
            <a:chOff x="2019837" y="1999301"/>
            <a:chExt cx="3491461" cy="3862928"/>
          </a:xfrm>
          <a:scene3d>
            <a:camera prst="perspectiveBelow" fov="7200000">
              <a:rot lat="0" lon="0" rev="0"/>
            </a:camera>
            <a:lightRig rig="twoPt" dir="t"/>
          </a:scene3d>
        </p:grpSpPr>
        <p:sp>
          <p:nvSpPr>
            <p:cNvPr id="20" name="Rounded Rectangle 4">
              <a:extLst>
                <a:ext uri="{FF2B5EF4-FFF2-40B4-BE49-F238E27FC236}">
                  <a16:creationId xmlns:a16="http://schemas.microsoft.com/office/drawing/2014/main" id="{4A40C299-7AEE-2378-7A31-8DFCC5687CDE}"/>
                </a:ext>
              </a:extLst>
            </p:cNvPr>
            <p:cNvSpPr/>
            <p:nvPr/>
          </p:nvSpPr>
          <p:spPr>
            <a:xfrm>
              <a:off x="3218599" y="3533150"/>
              <a:ext cx="1171976" cy="117197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sp3d extrusionH="3175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/>
                <a:t>Permanent Establishment concerns</a:t>
              </a:r>
            </a:p>
          </p:txBody>
        </p:sp>
        <p:sp>
          <p:nvSpPr>
            <p:cNvPr id="21" name="Rounded Rectangle 5">
              <a:extLst>
                <a:ext uri="{FF2B5EF4-FFF2-40B4-BE49-F238E27FC236}">
                  <a16:creationId xmlns:a16="http://schemas.microsoft.com/office/drawing/2014/main" id="{0DC50C54-CF47-6EAC-70F6-F74264806730}"/>
                </a:ext>
              </a:extLst>
            </p:cNvPr>
            <p:cNvSpPr/>
            <p:nvPr/>
          </p:nvSpPr>
          <p:spPr>
            <a:xfrm>
              <a:off x="3102313" y="1999301"/>
              <a:ext cx="1352282" cy="1352281"/>
            </a:xfrm>
            <a:prstGeom prst="roundRect">
              <a:avLst/>
            </a:prstGeom>
            <a:solidFill>
              <a:srgbClr val="483698"/>
            </a:solidFill>
            <a:ln>
              <a:noFill/>
            </a:ln>
            <a:sp3d extrusionH="3175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/>
                <a:t>Potential recharacterisation</a:t>
              </a:r>
            </a:p>
            <a:p>
              <a:pPr algn="ctr"/>
              <a:endParaRPr lang="en-US" sz="1662" dirty="0"/>
            </a:p>
          </p:txBody>
        </p:sp>
        <p:sp>
          <p:nvSpPr>
            <p:cNvPr id="22" name="Rounded Rectangle 6">
              <a:extLst>
                <a:ext uri="{FF2B5EF4-FFF2-40B4-BE49-F238E27FC236}">
                  <a16:creationId xmlns:a16="http://schemas.microsoft.com/office/drawing/2014/main" id="{FE0E58B8-22E0-8895-C641-3BBE2AB00CE2}"/>
                </a:ext>
              </a:extLst>
            </p:cNvPr>
            <p:cNvSpPr/>
            <p:nvPr/>
          </p:nvSpPr>
          <p:spPr>
            <a:xfrm>
              <a:off x="2125015" y="3387140"/>
              <a:ext cx="1026875" cy="1026876"/>
            </a:xfrm>
            <a:prstGeom prst="roundRect">
              <a:avLst/>
            </a:prstGeom>
            <a:solidFill>
              <a:srgbClr val="0091DA"/>
            </a:solidFill>
            <a:ln>
              <a:noFill/>
            </a:ln>
            <a:sp3d extrusionH="3175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62" dirty="0"/>
                <a:t>Foreign payments – TDS position</a:t>
              </a:r>
            </a:p>
            <a:p>
              <a:pPr algn="ctr"/>
              <a:endParaRPr lang="en-US" sz="1662" dirty="0"/>
            </a:p>
          </p:txBody>
        </p:sp>
        <p:sp>
          <p:nvSpPr>
            <p:cNvPr id="23" name="Rounded Rectangle 7">
              <a:extLst>
                <a:ext uri="{FF2B5EF4-FFF2-40B4-BE49-F238E27FC236}">
                  <a16:creationId xmlns:a16="http://schemas.microsoft.com/office/drawing/2014/main" id="{2A6F03C5-EA1F-06DC-3F94-A20F8DEFC0EB}"/>
                </a:ext>
              </a:extLst>
            </p:cNvPr>
            <p:cNvSpPr/>
            <p:nvPr/>
          </p:nvSpPr>
          <p:spPr>
            <a:xfrm>
              <a:off x="2019837" y="2281271"/>
              <a:ext cx="1026875" cy="1026876"/>
            </a:xfrm>
            <a:prstGeom prst="roundRect">
              <a:avLst/>
            </a:prstGeom>
            <a:solidFill>
              <a:srgbClr val="BC204B"/>
            </a:solidFill>
            <a:ln>
              <a:noFill/>
            </a:ln>
            <a:sp3d extrusionH="3175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/>
                <a:t>Transfer pricing challenges</a:t>
              </a:r>
            </a:p>
          </p:txBody>
        </p:sp>
        <p:sp>
          <p:nvSpPr>
            <p:cNvPr id="24" name="Rounded Rectangle 8">
              <a:extLst>
                <a:ext uri="{FF2B5EF4-FFF2-40B4-BE49-F238E27FC236}">
                  <a16:creationId xmlns:a16="http://schemas.microsoft.com/office/drawing/2014/main" id="{B3D10EF0-3444-15B3-19EE-666979F474BB}"/>
                </a:ext>
              </a:extLst>
            </p:cNvPr>
            <p:cNvSpPr/>
            <p:nvPr/>
          </p:nvSpPr>
          <p:spPr>
            <a:xfrm>
              <a:off x="3211899" y="4836011"/>
              <a:ext cx="804501" cy="804503"/>
            </a:xfrm>
            <a:prstGeom prst="roundRect">
              <a:avLst/>
            </a:prstGeom>
            <a:solidFill>
              <a:srgbClr val="4A0A68"/>
            </a:solidFill>
            <a:ln>
              <a:noFill/>
            </a:ln>
            <a:sp3d extrusionH="3175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/>
                <a:t>GST issues</a:t>
              </a:r>
            </a:p>
          </p:txBody>
        </p:sp>
        <p:sp>
          <p:nvSpPr>
            <p:cNvPr id="25" name="Rounded Rectangle 9">
              <a:extLst>
                <a:ext uri="{FF2B5EF4-FFF2-40B4-BE49-F238E27FC236}">
                  <a16:creationId xmlns:a16="http://schemas.microsoft.com/office/drawing/2014/main" id="{F35B05E7-29BB-932B-B29C-5A8DDB371A04}"/>
                </a:ext>
              </a:extLst>
            </p:cNvPr>
            <p:cNvSpPr/>
            <p:nvPr/>
          </p:nvSpPr>
          <p:spPr>
            <a:xfrm>
              <a:off x="2366706" y="4563240"/>
              <a:ext cx="804501" cy="804503"/>
            </a:xfrm>
            <a:prstGeom prst="roundRect">
              <a:avLst/>
            </a:prstGeom>
            <a:solidFill>
              <a:srgbClr val="F68D2E"/>
            </a:solidFill>
            <a:ln>
              <a:noFill/>
            </a:ln>
            <a:sp3d extrusionH="3175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/>
                <a:t>ESOP transactions</a:t>
              </a:r>
            </a:p>
          </p:txBody>
        </p:sp>
        <p:sp>
          <p:nvSpPr>
            <p:cNvPr id="26" name="Rounded Rectangle 10">
              <a:extLst>
                <a:ext uri="{FF2B5EF4-FFF2-40B4-BE49-F238E27FC236}">
                  <a16:creationId xmlns:a16="http://schemas.microsoft.com/office/drawing/2014/main" id="{DC12F4EE-9544-F34B-4D0E-AE69B749E3FA}"/>
                </a:ext>
              </a:extLst>
            </p:cNvPr>
            <p:cNvSpPr/>
            <p:nvPr/>
          </p:nvSpPr>
          <p:spPr>
            <a:xfrm>
              <a:off x="4484422" y="2763162"/>
              <a:ext cx="1026876" cy="1026876"/>
            </a:xfrm>
            <a:prstGeom prst="roundRect">
              <a:avLst/>
            </a:prstGeom>
            <a:solidFill>
              <a:srgbClr val="00338D"/>
            </a:solidFill>
            <a:ln>
              <a:noFill/>
            </a:ln>
            <a:sp3d extrusionH="3175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/>
                <a:t>Allowability of pre-incorporation expenses</a:t>
              </a:r>
            </a:p>
          </p:txBody>
        </p:sp>
        <p:sp>
          <p:nvSpPr>
            <p:cNvPr id="27" name="Rounded Rectangle 11">
              <a:extLst>
                <a:ext uri="{FF2B5EF4-FFF2-40B4-BE49-F238E27FC236}">
                  <a16:creationId xmlns:a16="http://schemas.microsoft.com/office/drawing/2014/main" id="{1E60AA4F-5259-E770-5BE9-2C5A193430E8}"/>
                </a:ext>
              </a:extLst>
            </p:cNvPr>
            <p:cNvSpPr/>
            <p:nvPr/>
          </p:nvSpPr>
          <p:spPr>
            <a:xfrm>
              <a:off x="4118773" y="4835353"/>
              <a:ext cx="1026875" cy="1026876"/>
            </a:xfrm>
            <a:prstGeom prst="roundRect">
              <a:avLst/>
            </a:prstGeom>
            <a:solidFill>
              <a:srgbClr val="005EB8"/>
            </a:solidFill>
            <a:ln>
              <a:noFill/>
            </a:ln>
            <a:sp3d extrusionH="3175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/>
                <a:t>Cost base</a:t>
              </a:r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93C599A1-8AD0-30D2-CAD1-AB427AC2A2ED}"/>
                </a:ext>
              </a:extLst>
            </p:cNvPr>
            <p:cNvSpPr/>
            <p:nvPr/>
          </p:nvSpPr>
          <p:spPr>
            <a:xfrm>
              <a:off x="4516053" y="3764692"/>
              <a:ext cx="804501" cy="804503"/>
            </a:xfrm>
            <a:prstGeom prst="roundRect">
              <a:avLst/>
            </a:prstGeom>
            <a:solidFill>
              <a:srgbClr val="6D2077"/>
            </a:solidFill>
            <a:ln>
              <a:noFill/>
            </a:ln>
            <a:sp3d extrusionH="3175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/>
                <a:t>Work from home</a:t>
              </a:r>
            </a:p>
          </p:txBody>
        </p:sp>
        <p:sp>
          <p:nvSpPr>
            <p:cNvPr id="29" name="Rounded Rectangle 13">
              <a:extLst>
                <a:ext uri="{FF2B5EF4-FFF2-40B4-BE49-F238E27FC236}">
                  <a16:creationId xmlns:a16="http://schemas.microsoft.com/office/drawing/2014/main" id="{8C47E7CF-A730-B857-BB98-4CDC5DA0E769}"/>
                </a:ext>
              </a:extLst>
            </p:cNvPr>
            <p:cNvSpPr/>
            <p:nvPr/>
          </p:nvSpPr>
          <p:spPr>
            <a:xfrm>
              <a:off x="4635103" y="2078187"/>
              <a:ext cx="632356" cy="632356"/>
            </a:xfrm>
            <a:prstGeom prst="roundRect">
              <a:avLst/>
            </a:prstGeom>
            <a:solidFill>
              <a:srgbClr val="00A3A1"/>
            </a:solidFill>
            <a:ln>
              <a:noFill/>
            </a:ln>
            <a:sp3d extrusionH="3175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/>
                <a:t>Cost base</a:t>
              </a:r>
            </a:p>
          </p:txBody>
        </p:sp>
      </p:grpSp>
      <p:grpSp>
        <p:nvGrpSpPr>
          <p:cNvPr id="37" name="Group 11">
            <a:extLst>
              <a:ext uri="{FF2B5EF4-FFF2-40B4-BE49-F238E27FC236}">
                <a16:creationId xmlns:a16="http://schemas.microsoft.com/office/drawing/2014/main" id="{6B3616F0-9553-B4CA-F588-48037C926DEA}"/>
              </a:ext>
            </a:extLst>
          </p:cNvPr>
          <p:cNvGrpSpPr>
            <a:grpSpLocks/>
          </p:cNvGrpSpPr>
          <p:nvPr/>
        </p:nvGrpSpPr>
        <p:grpSpPr bwMode="auto">
          <a:xfrm>
            <a:off x="7296065" y="2583860"/>
            <a:ext cx="4249389" cy="2349500"/>
            <a:chOff x="1401" y="1788"/>
            <a:chExt cx="2966" cy="1480"/>
          </a:xfrm>
          <a:solidFill>
            <a:srgbClr val="EAAA00"/>
          </a:solidFill>
        </p:grpSpPr>
        <p:grpSp>
          <p:nvGrpSpPr>
            <p:cNvPr id="38" name="Group 10">
              <a:extLst>
                <a:ext uri="{FF2B5EF4-FFF2-40B4-BE49-F238E27FC236}">
                  <a16:creationId xmlns:a16="http://schemas.microsoft.com/office/drawing/2014/main" id="{DC774DE2-B0B8-D01A-DB3F-B5F8CC3404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01" y="1788"/>
              <a:ext cx="2966" cy="1480"/>
              <a:chOff x="2224585" y="2837806"/>
              <a:chExt cx="4708457" cy="2348343"/>
            </a:xfrm>
            <a:grpFill/>
          </p:grpSpPr>
          <p:sp>
            <p:nvSpPr>
              <p:cNvPr id="41" name="Freeform 8">
                <a:extLst>
                  <a:ext uri="{FF2B5EF4-FFF2-40B4-BE49-F238E27FC236}">
                    <a16:creationId xmlns:a16="http://schemas.microsoft.com/office/drawing/2014/main" id="{46279FB3-AC08-D653-DB55-C26B470703A5}"/>
                  </a:ext>
                </a:extLst>
              </p:cNvPr>
              <p:cNvSpPr/>
              <p:nvPr/>
            </p:nvSpPr>
            <p:spPr bwMode="auto">
              <a:xfrm>
                <a:off x="3658238" y="2837806"/>
                <a:ext cx="3274804" cy="2252185"/>
              </a:xfrm>
              <a:custGeom>
                <a:avLst/>
                <a:gdLst>
                  <a:gd name="connsiteX0" fmla="*/ 0 w 3275209"/>
                  <a:gd name="connsiteY0" fmla="*/ 163773 h 2251881"/>
                  <a:gd name="connsiteX1" fmla="*/ 136478 w 3275209"/>
                  <a:gd name="connsiteY1" fmla="*/ 109182 h 2251881"/>
                  <a:gd name="connsiteX2" fmla="*/ 272955 w 3275209"/>
                  <a:gd name="connsiteY2" fmla="*/ 177421 h 2251881"/>
                  <a:gd name="connsiteX3" fmla="*/ 464024 w 3275209"/>
                  <a:gd name="connsiteY3" fmla="*/ 177421 h 2251881"/>
                  <a:gd name="connsiteX4" fmla="*/ 723331 w 3275209"/>
                  <a:gd name="connsiteY4" fmla="*/ 204717 h 2251881"/>
                  <a:gd name="connsiteX5" fmla="*/ 873457 w 3275209"/>
                  <a:gd name="connsiteY5" fmla="*/ 163773 h 2251881"/>
                  <a:gd name="connsiteX6" fmla="*/ 1037230 w 3275209"/>
                  <a:gd name="connsiteY6" fmla="*/ 81887 h 2251881"/>
                  <a:gd name="connsiteX7" fmla="*/ 1132764 w 3275209"/>
                  <a:gd name="connsiteY7" fmla="*/ 150126 h 2251881"/>
                  <a:gd name="connsiteX8" fmla="*/ 1296537 w 3275209"/>
                  <a:gd name="connsiteY8" fmla="*/ 95535 h 2251881"/>
                  <a:gd name="connsiteX9" fmla="*/ 1446663 w 3275209"/>
                  <a:gd name="connsiteY9" fmla="*/ 40944 h 2251881"/>
                  <a:gd name="connsiteX10" fmla="*/ 1610436 w 3275209"/>
                  <a:gd name="connsiteY10" fmla="*/ 136478 h 2251881"/>
                  <a:gd name="connsiteX11" fmla="*/ 1856096 w 3275209"/>
                  <a:gd name="connsiteY11" fmla="*/ 54591 h 2251881"/>
                  <a:gd name="connsiteX12" fmla="*/ 1978925 w 3275209"/>
                  <a:gd name="connsiteY12" fmla="*/ 0 h 2251881"/>
                  <a:gd name="connsiteX13" fmla="*/ 2265528 w 3275209"/>
                  <a:gd name="connsiteY13" fmla="*/ 0 h 2251881"/>
                  <a:gd name="connsiteX14" fmla="*/ 2442949 w 3275209"/>
                  <a:gd name="connsiteY14" fmla="*/ 27296 h 2251881"/>
                  <a:gd name="connsiteX15" fmla="*/ 2606722 w 3275209"/>
                  <a:gd name="connsiteY15" fmla="*/ 13648 h 2251881"/>
                  <a:gd name="connsiteX16" fmla="*/ 2866030 w 3275209"/>
                  <a:gd name="connsiteY16" fmla="*/ 54591 h 2251881"/>
                  <a:gd name="connsiteX17" fmla="*/ 3016155 w 3275209"/>
                  <a:gd name="connsiteY17" fmla="*/ 150126 h 2251881"/>
                  <a:gd name="connsiteX18" fmla="*/ 3029803 w 3275209"/>
                  <a:gd name="connsiteY18" fmla="*/ 272956 h 2251881"/>
                  <a:gd name="connsiteX19" fmla="*/ 3084394 w 3275209"/>
                  <a:gd name="connsiteY19" fmla="*/ 409433 h 2251881"/>
                  <a:gd name="connsiteX20" fmla="*/ 3084394 w 3275209"/>
                  <a:gd name="connsiteY20" fmla="*/ 477672 h 2251881"/>
                  <a:gd name="connsiteX21" fmla="*/ 3193576 w 3275209"/>
                  <a:gd name="connsiteY21" fmla="*/ 627797 h 2251881"/>
                  <a:gd name="connsiteX22" fmla="*/ 3098042 w 3275209"/>
                  <a:gd name="connsiteY22" fmla="*/ 723332 h 2251881"/>
                  <a:gd name="connsiteX23" fmla="*/ 3234519 w 3275209"/>
                  <a:gd name="connsiteY23" fmla="*/ 928048 h 2251881"/>
                  <a:gd name="connsiteX24" fmla="*/ 3248167 w 3275209"/>
                  <a:gd name="connsiteY24" fmla="*/ 1023582 h 2251881"/>
                  <a:gd name="connsiteX25" fmla="*/ 3248167 w 3275209"/>
                  <a:gd name="connsiteY25" fmla="*/ 1214651 h 2251881"/>
                  <a:gd name="connsiteX26" fmla="*/ 3207224 w 3275209"/>
                  <a:gd name="connsiteY26" fmla="*/ 1282890 h 2251881"/>
                  <a:gd name="connsiteX27" fmla="*/ 3234519 w 3275209"/>
                  <a:gd name="connsiteY27" fmla="*/ 1446663 h 2251881"/>
                  <a:gd name="connsiteX28" fmla="*/ 3220872 w 3275209"/>
                  <a:gd name="connsiteY28" fmla="*/ 1569493 h 2251881"/>
                  <a:gd name="connsiteX29" fmla="*/ 3234519 w 3275209"/>
                  <a:gd name="connsiteY29" fmla="*/ 1692323 h 2251881"/>
                  <a:gd name="connsiteX30" fmla="*/ 3207224 w 3275209"/>
                  <a:gd name="connsiteY30" fmla="*/ 1801505 h 2251881"/>
                  <a:gd name="connsiteX31" fmla="*/ 3043451 w 3275209"/>
                  <a:gd name="connsiteY31" fmla="*/ 1842448 h 2251881"/>
                  <a:gd name="connsiteX32" fmla="*/ 2866030 w 3275209"/>
                  <a:gd name="connsiteY32" fmla="*/ 1965278 h 2251881"/>
                  <a:gd name="connsiteX33" fmla="*/ 2634018 w 3275209"/>
                  <a:gd name="connsiteY33" fmla="*/ 2019869 h 2251881"/>
                  <a:gd name="connsiteX34" fmla="*/ 2538484 w 3275209"/>
                  <a:gd name="connsiteY34" fmla="*/ 2115403 h 2251881"/>
                  <a:gd name="connsiteX35" fmla="*/ 2347415 w 3275209"/>
                  <a:gd name="connsiteY35" fmla="*/ 2047165 h 2251881"/>
                  <a:gd name="connsiteX36" fmla="*/ 2129051 w 3275209"/>
                  <a:gd name="connsiteY36" fmla="*/ 2033517 h 2251881"/>
                  <a:gd name="connsiteX37" fmla="*/ 1992573 w 3275209"/>
                  <a:gd name="connsiteY37" fmla="*/ 2115403 h 2251881"/>
                  <a:gd name="connsiteX38" fmla="*/ 1883391 w 3275209"/>
                  <a:gd name="connsiteY38" fmla="*/ 2019869 h 2251881"/>
                  <a:gd name="connsiteX39" fmla="*/ 1733266 w 3275209"/>
                  <a:gd name="connsiteY39" fmla="*/ 2129051 h 2251881"/>
                  <a:gd name="connsiteX40" fmla="*/ 1692322 w 3275209"/>
                  <a:gd name="connsiteY40" fmla="*/ 2101756 h 2251881"/>
                  <a:gd name="connsiteX41" fmla="*/ 1692322 w 3275209"/>
                  <a:gd name="connsiteY41" fmla="*/ 2101756 h 2251881"/>
                  <a:gd name="connsiteX42" fmla="*/ 1569493 w 3275209"/>
                  <a:gd name="connsiteY42" fmla="*/ 2060812 h 2251881"/>
                  <a:gd name="connsiteX43" fmla="*/ 1528549 w 3275209"/>
                  <a:gd name="connsiteY43" fmla="*/ 2074460 h 2251881"/>
                  <a:gd name="connsiteX44" fmla="*/ 1473958 w 3275209"/>
                  <a:gd name="connsiteY44" fmla="*/ 2142699 h 2251881"/>
                  <a:gd name="connsiteX45" fmla="*/ 1378424 w 3275209"/>
                  <a:gd name="connsiteY45" fmla="*/ 2156347 h 2251881"/>
                  <a:gd name="connsiteX46" fmla="*/ 1310185 w 3275209"/>
                  <a:gd name="connsiteY46" fmla="*/ 2115403 h 2251881"/>
                  <a:gd name="connsiteX47" fmla="*/ 1241946 w 3275209"/>
                  <a:gd name="connsiteY47" fmla="*/ 2088108 h 2251881"/>
                  <a:gd name="connsiteX48" fmla="*/ 1241946 w 3275209"/>
                  <a:gd name="connsiteY48" fmla="*/ 2088108 h 2251881"/>
                  <a:gd name="connsiteX49" fmla="*/ 1132764 w 3275209"/>
                  <a:gd name="connsiteY49" fmla="*/ 2060812 h 2251881"/>
                  <a:gd name="connsiteX50" fmla="*/ 1023582 w 3275209"/>
                  <a:gd name="connsiteY50" fmla="*/ 2129051 h 2251881"/>
                  <a:gd name="connsiteX51" fmla="*/ 928048 w 3275209"/>
                  <a:gd name="connsiteY51" fmla="*/ 2142699 h 2251881"/>
                  <a:gd name="connsiteX52" fmla="*/ 914400 w 3275209"/>
                  <a:gd name="connsiteY52" fmla="*/ 2115403 h 2251881"/>
                  <a:gd name="connsiteX53" fmla="*/ 723331 w 3275209"/>
                  <a:gd name="connsiteY53" fmla="*/ 2224585 h 2251881"/>
                  <a:gd name="connsiteX54" fmla="*/ 682388 w 3275209"/>
                  <a:gd name="connsiteY54" fmla="*/ 2251881 h 2251881"/>
                  <a:gd name="connsiteX55" fmla="*/ 573206 w 3275209"/>
                  <a:gd name="connsiteY55" fmla="*/ 2224585 h 2251881"/>
                  <a:gd name="connsiteX56" fmla="*/ 395785 w 3275209"/>
                  <a:gd name="connsiteY56" fmla="*/ 2210938 h 2251881"/>
                  <a:gd name="connsiteX57" fmla="*/ 327546 w 3275209"/>
                  <a:gd name="connsiteY57" fmla="*/ 2224585 h 2251881"/>
                  <a:gd name="connsiteX58" fmla="*/ 313899 w 3275209"/>
                  <a:gd name="connsiteY58" fmla="*/ 2224585 h 2251881"/>
                  <a:gd name="connsiteX59" fmla="*/ 300251 w 3275209"/>
                  <a:gd name="connsiteY59" fmla="*/ 2224585 h 2251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3275209" h="2251881">
                    <a:moveTo>
                      <a:pt x="0" y="163773"/>
                    </a:moveTo>
                    <a:lnTo>
                      <a:pt x="136478" y="109182"/>
                    </a:lnTo>
                    <a:cubicBezTo>
                      <a:pt x="263284" y="179630"/>
                      <a:pt x="212470" y="177421"/>
                      <a:pt x="272955" y="177421"/>
                    </a:cubicBezTo>
                    <a:lnTo>
                      <a:pt x="464024" y="177421"/>
                    </a:lnTo>
                    <a:cubicBezTo>
                      <a:pt x="727825" y="219075"/>
                      <a:pt x="723331" y="305872"/>
                      <a:pt x="723331" y="204717"/>
                    </a:cubicBezTo>
                    <a:lnTo>
                      <a:pt x="873457" y="163773"/>
                    </a:lnTo>
                    <a:lnTo>
                      <a:pt x="1037230" y="81887"/>
                    </a:lnTo>
                    <a:lnTo>
                      <a:pt x="1132764" y="150126"/>
                    </a:lnTo>
                    <a:lnTo>
                      <a:pt x="1296537" y="95535"/>
                    </a:lnTo>
                    <a:lnTo>
                      <a:pt x="1446663" y="40944"/>
                    </a:lnTo>
                    <a:cubicBezTo>
                      <a:pt x="1580266" y="144857"/>
                      <a:pt x="1517624" y="136478"/>
                      <a:pt x="1610436" y="136478"/>
                    </a:cubicBezTo>
                    <a:cubicBezTo>
                      <a:pt x="1848620" y="66424"/>
                      <a:pt x="1785446" y="125241"/>
                      <a:pt x="1856096" y="54591"/>
                    </a:cubicBezTo>
                    <a:lnTo>
                      <a:pt x="1978925" y="0"/>
                    </a:lnTo>
                    <a:lnTo>
                      <a:pt x="2265528" y="0"/>
                    </a:lnTo>
                    <a:cubicBezTo>
                      <a:pt x="2435543" y="42504"/>
                      <a:pt x="2389511" y="80734"/>
                      <a:pt x="2442949" y="27296"/>
                    </a:cubicBezTo>
                    <a:lnTo>
                      <a:pt x="2606722" y="13648"/>
                    </a:lnTo>
                    <a:cubicBezTo>
                      <a:pt x="2856869" y="55339"/>
                      <a:pt x="2769366" y="54591"/>
                      <a:pt x="2866030" y="54591"/>
                    </a:cubicBezTo>
                    <a:cubicBezTo>
                      <a:pt x="3020149" y="138656"/>
                      <a:pt x="3016155" y="79476"/>
                      <a:pt x="3016155" y="150126"/>
                    </a:cubicBezTo>
                    <a:lnTo>
                      <a:pt x="3029803" y="272956"/>
                    </a:lnTo>
                    <a:cubicBezTo>
                      <a:pt x="3101167" y="401409"/>
                      <a:pt x="3131161" y="362666"/>
                      <a:pt x="3084394" y="409433"/>
                    </a:cubicBezTo>
                    <a:lnTo>
                      <a:pt x="3084394" y="477672"/>
                    </a:lnTo>
                    <a:cubicBezTo>
                      <a:pt x="3170638" y="635784"/>
                      <a:pt x="3109279" y="627797"/>
                      <a:pt x="3193576" y="627797"/>
                    </a:cubicBezTo>
                    <a:cubicBezTo>
                      <a:pt x="3094588" y="712645"/>
                      <a:pt x="3098042" y="667742"/>
                      <a:pt x="3098042" y="723332"/>
                    </a:cubicBezTo>
                    <a:cubicBezTo>
                      <a:pt x="3275209" y="811915"/>
                      <a:pt x="3234519" y="740708"/>
                      <a:pt x="3234519" y="928048"/>
                    </a:cubicBezTo>
                    <a:lnTo>
                      <a:pt x="3248167" y="1023582"/>
                    </a:lnTo>
                    <a:lnTo>
                      <a:pt x="3248167" y="1214651"/>
                    </a:lnTo>
                    <a:lnTo>
                      <a:pt x="3207224" y="1282890"/>
                    </a:lnTo>
                    <a:cubicBezTo>
                      <a:pt x="3236303" y="1428289"/>
                      <a:pt x="3234519" y="1372974"/>
                      <a:pt x="3234519" y="1446663"/>
                    </a:cubicBezTo>
                    <a:lnTo>
                      <a:pt x="3220872" y="1569493"/>
                    </a:lnTo>
                    <a:cubicBezTo>
                      <a:pt x="3235083" y="1683189"/>
                      <a:pt x="3234519" y="1641998"/>
                      <a:pt x="3234519" y="1692323"/>
                    </a:cubicBezTo>
                    <a:lnTo>
                      <a:pt x="3207224" y="1801505"/>
                    </a:lnTo>
                    <a:lnTo>
                      <a:pt x="3043451" y="1842448"/>
                    </a:lnTo>
                    <a:lnTo>
                      <a:pt x="2866030" y="1965278"/>
                    </a:lnTo>
                    <a:lnTo>
                      <a:pt x="2634018" y="2019869"/>
                    </a:lnTo>
                    <a:cubicBezTo>
                      <a:pt x="2535030" y="2104716"/>
                      <a:pt x="2538484" y="2059814"/>
                      <a:pt x="2538484" y="2115403"/>
                    </a:cubicBezTo>
                    <a:cubicBezTo>
                      <a:pt x="2354914" y="2058920"/>
                      <a:pt x="2404818" y="2104564"/>
                      <a:pt x="2347415" y="2047165"/>
                    </a:cubicBezTo>
                    <a:cubicBezTo>
                      <a:pt x="2138160" y="2033214"/>
                      <a:pt x="2211089" y="2033517"/>
                      <a:pt x="2129051" y="2033517"/>
                    </a:cubicBezTo>
                    <a:cubicBezTo>
                      <a:pt x="2002436" y="2117927"/>
                      <a:pt x="2055429" y="2115403"/>
                      <a:pt x="1992573" y="2115403"/>
                    </a:cubicBezTo>
                    <a:cubicBezTo>
                      <a:pt x="1893822" y="2016652"/>
                      <a:pt x="1942074" y="2019869"/>
                      <a:pt x="1883391" y="2019869"/>
                    </a:cubicBezTo>
                    <a:cubicBezTo>
                      <a:pt x="1833349" y="2056263"/>
                      <a:pt x="1790139" y="2104677"/>
                      <a:pt x="1733266" y="2129051"/>
                    </a:cubicBezTo>
                    <a:cubicBezTo>
                      <a:pt x="1718190" y="2135512"/>
                      <a:pt x="1692322" y="2101756"/>
                      <a:pt x="1692322" y="2101756"/>
                    </a:cubicBezTo>
                    <a:lnTo>
                      <a:pt x="1692322" y="2101756"/>
                    </a:lnTo>
                    <a:cubicBezTo>
                      <a:pt x="1651379" y="2088108"/>
                      <a:pt x="1612064" y="2067907"/>
                      <a:pt x="1569493" y="2060812"/>
                    </a:cubicBezTo>
                    <a:cubicBezTo>
                      <a:pt x="1555302" y="2058447"/>
                      <a:pt x="1528549" y="2074460"/>
                      <a:pt x="1528549" y="2074460"/>
                    </a:cubicBezTo>
                    <a:cubicBezTo>
                      <a:pt x="1494116" y="2126109"/>
                      <a:pt x="1512852" y="2103805"/>
                      <a:pt x="1473958" y="2142699"/>
                    </a:cubicBezTo>
                    <a:lnTo>
                      <a:pt x="1378424" y="2156347"/>
                    </a:lnTo>
                    <a:cubicBezTo>
                      <a:pt x="1355678" y="2142699"/>
                      <a:pt x="1334425" y="2126176"/>
                      <a:pt x="1310185" y="2115403"/>
                    </a:cubicBezTo>
                    <a:cubicBezTo>
                      <a:pt x="1228060" y="2078903"/>
                      <a:pt x="1276161" y="2122323"/>
                      <a:pt x="1241946" y="2088108"/>
                    </a:cubicBezTo>
                    <a:lnTo>
                      <a:pt x="1241946" y="2088108"/>
                    </a:lnTo>
                    <a:cubicBezTo>
                      <a:pt x="1205552" y="2079009"/>
                      <a:pt x="1170124" y="2064208"/>
                      <a:pt x="1132764" y="2060812"/>
                    </a:cubicBezTo>
                    <a:cubicBezTo>
                      <a:pt x="1095232" y="2057400"/>
                      <a:pt x="1040192" y="2118670"/>
                      <a:pt x="1023582" y="2129051"/>
                    </a:cubicBezTo>
                    <a:cubicBezTo>
                      <a:pt x="992538" y="2148454"/>
                      <a:pt x="962667" y="2142699"/>
                      <a:pt x="928048" y="2142699"/>
                    </a:cubicBezTo>
                    <a:lnTo>
                      <a:pt x="914400" y="2115403"/>
                    </a:lnTo>
                    <a:lnTo>
                      <a:pt x="723331" y="2224585"/>
                    </a:lnTo>
                    <a:cubicBezTo>
                      <a:pt x="709193" y="2232901"/>
                      <a:pt x="682388" y="2251881"/>
                      <a:pt x="682388" y="2251881"/>
                    </a:cubicBezTo>
                    <a:lnTo>
                      <a:pt x="573206" y="2224585"/>
                    </a:lnTo>
                    <a:cubicBezTo>
                      <a:pt x="514066" y="2220036"/>
                      <a:pt x="455100" y="2210938"/>
                      <a:pt x="395785" y="2210938"/>
                    </a:cubicBezTo>
                    <a:cubicBezTo>
                      <a:pt x="372588" y="2210938"/>
                      <a:pt x="350427" y="2220772"/>
                      <a:pt x="327546" y="2224585"/>
                    </a:cubicBezTo>
                    <a:cubicBezTo>
                      <a:pt x="323059" y="2225333"/>
                      <a:pt x="318448" y="2224585"/>
                      <a:pt x="313899" y="2224585"/>
                    </a:cubicBezTo>
                    <a:lnTo>
                      <a:pt x="300251" y="2224585"/>
                    </a:lnTo>
                  </a:path>
                </a:pathLst>
              </a:custGeom>
              <a:grp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54000" tIns="54000" rIns="54000" bIns="5400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9">
                <a:extLst>
                  <a:ext uri="{FF2B5EF4-FFF2-40B4-BE49-F238E27FC236}">
                    <a16:creationId xmlns:a16="http://schemas.microsoft.com/office/drawing/2014/main" id="{1A699FB5-E418-C907-0A83-A959DCBCBAD1}"/>
                  </a:ext>
                </a:extLst>
              </p:cNvPr>
              <p:cNvSpPr/>
              <p:nvPr/>
            </p:nvSpPr>
            <p:spPr bwMode="auto">
              <a:xfrm>
                <a:off x="2224585" y="2960946"/>
                <a:ext cx="1819159" cy="2225203"/>
              </a:xfrm>
              <a:custGeom>
                <a:avLst/>
                <a:gdLst>
                  <a:gd name="connsiteX0" fmla="*/ 136478 w 1815152"/>
                  <a:gd name="connsiteY0" fmla="*/ 136478 h 2224585"/>
                  <a:gd name="connsiteX1" fmla="*/ 0 w 1815152"/>
                  <a:gd name="connsiteY1" fmla="*/ 368490 h 2224585"/>
                  <a:gd name="connsiteX2" fmla="*/ 81887 w 1815152"/>
                  <a:gd name="connsiteY2" fmla="*/ 586854 h 2224585"/>
                  <a:gd name="connsiteX3" fmla="*/ 232012 w 1815152"/>
                  <a:gd name="connsiteY3" fmla="*/ 818866 h 2224585"/>
                  <a:gd name="connsiteX4" fmla="*/ 95534 w 1815152"/>
                  <a:gd name="connsiteY4" fmla="*/ 928048 h 2224585"/>
                  <a:gd name="connsiteX5" fmla="*/ 95534 w 1815152"/>
                  <a:gd name="connsiteY5" fmla="*/ 1064526 h 2224585"/>
                  <a:gd name="connsiteX6" fmla="*/ 95534 w 1815152"/>
                  <a:gd name="connsiteY6" fmla="*/ 1064526 h 2224585"/>
                  <a:gd name="connsiteX7" fmla="*/ 122830 w 1815152"/>
                  <a:gd name="connsiteY7" fmla="*/ 1201003 h 2224585"/>
                  <a:gd name="connsiteX8" fmla="*/ 218364 w 1815152"/>
                  <a:gd name="connsiteY8" fmla="*/ 1392072 h 2224585"/>
                  <a:gd name="connsiteX9" fmla="*/ 163773 w 1815152"/>
                  <a:gd name="connsiteY9" fmla="*/ 1473958 h 2224585"/>
                  <a:gd name="connsiteX10" fmla="*/ 218364 w 1815152"/>
                  <a:gd name="connsiteY10" fmla="*/ 1596788 h 2224585"/>
                  <a:gd name="connsiteX11" fmla="*/ 218364 w 1815152"/>
                  <a:gd name="connsiteY11" fmla="*/ 1801505 h 2224585"/>
                  <a:gd name="connsiteX12" fmla="*/ 272955 w 1815152"/>
                  <a:gd name="connsiteY12" fmla="*/ 1883391 h 2224585"/>
                  <a:gd name="connsiteX13" fmla="*/ 259308 w 1815152"/>
                  <a:gd name="connsiteY13" fmla="*/ 1937982 h 2224585"/>
                  <a:gd name="connsiteX14" fmla="*/ 286603 w 1815152"/>
                  <a:gd name="connsiteY14" fmla="*/ 2060812 h 2224585"/>
                  <a:gd name="connsiteX15" fmla="*/ 368490 w 1815152"/>
                  <a:gd name="connsiteY15" fmla="*/ 2156346 h 2224585"/>
                  <a:gd name="connsiteX16" fmla="*/ 382137 w 1815152"/>
                  <a:gd name="connsiteY16" fmla="*/ 2197290 h 2224585"/>
                  <a:gd name="connsiteX17" fmla="*/ 395785 w 1815152"/>
                  <a:gd name="connsiteY17" fmla="*/ 2224585 h 2224585"/>
                  <a:gd name="connsiteX18" fmla="*/ 491319 w 1815152"/>
                  <a:gd name="connsiteY18" fmla="*/ 2210937 h 2224585"/>
                  <a:gd name="connsiteX19" fmla="*/ 818866 w 1815152"/>
                  <a:gd name="connsiteY19" fmla="*/ 2169994 h 2224585"/>
                  <a:gd name="connsiteX20" fmla="*/ 955343 w 1815152"/>
                  <a:gd name="connsiteY20" fmla="*/ 2115403 h 2224585"/>
                  <a:gd name="connsiteX21" fmla="*/ 1050878 w 1815152"/>
                  <a:gd name="connsiteY21" fmla="*/ 2142699 h 2224585"/>
                  <a:gd name="connsiteX22" fmla="*/ 1173708 w 1815152"/>
                  <a:gd name="connsiteY22" fmla="*/ 2101755 h 2224585"/>
                  <a:gd name="connsiteX23" fmla="*/ 1296537 w 1815152"/>
                  <a:gd name="connsiteY23" fmla="*/ 2074460 h 2224585"/>
                  <a:gd name="connsiteX24" fmla="*/ 1351128 w 1815152"/>
                  <a:gd name="connsiteY24" fmla="*/ 2115403 h 2224585"/>
                  <a:gd name="connsiteX25" fmla="*/ 1555845 w 1815152"/>
                  <a:gd name="connsiteY25" fmla="*/ 2115403 h 2224585"/>
                  <a:gd name="connsiteX26" fmla="*/ 1678675 w 1815152"/>
                  <a:gd name="connsiteY26" fmla="*/ 2129051 h 2224585"/>
                  <a:gd name="connsiteX27" fmla="*/ 1733266 w 1815152"/>
                  <a:gd name="connsiteY27" fmla="*/ 2142699 h 2224585"/>
                  <a:gd name="connsiteX28" fmla="*/ 1760561 w 1815152"/>
                  <a:gd name="connsiteY28" fmla="*/ 2129051 h 2224585"/>
                  <a:gd name="connsiteX29" fmla="*/ 1815152 w 1815152"/>
                  <a:gd name="connsiteY29" fmla="*/ 2101755 h 2224585"/>
                  <a:gd name="connsiteX30" fmla="*/ 1460311 w 1815152"/>
                  <a:gd name="connsiteY30" fmla="*/ 0 h 2224585"/>
                  <a:gd name="connsiteX31" fmla="*/ 1105469 w 1815152"/>
                  <a:gd name="connsiteY31" fmla="*/ 95535 h 2224585"/>
                  <a:gd name="connsiteX32" fmla="*/ 887105 w 1815152"/>
                  <a:gd name="connsiteY32" fmla="*/ 232012 h 2224585"/>
                  <a:gd name="connsiteX33" fmla="*/ 641445 w 1815152"/>
                  <a:gd name="connsiteY33" fmla="*/ 204717 h 2224585"/>
                  <a:gd name="connsiteX34" fmla="*/ 586854 w 1815152"/>
                  <a:gd name="connsiteY34" fmla="*/ 150126 h 2224585"/>
                  <a:gd name="connsiteX35" fmla="*/ 545911 w 1815152"/>
                  <a:gd name="connsiteY35" fmla="*/ 163773 h 2224585"/>
                  <a:gd name="connsiteX36" fmla="*/ 491319 w 1815152"/>
                  <a:gd name="connsiteY36" fmla="*/ 150126 h 2224585"/>
                  <a:gd name="connsiteX37" fmla="*/ 464024 w 1815152"/>
                  <a:gd name="connsiteY37" fmla="*/ 150126 h 2224585"/>
                  <a:gd name="connsiteX38" fmla="*/ 368490 w 1815152"/>
                  <a:gd name="connsiteY38" fmla="*/ 122830 h 2224585"/>
                  <a:gd name="connsiteX39" fmla="*/ 136478 w 1815152"/>
                  <a:gd name="connsiteY39" fmla="*/ 136478 h 2224585"/>
                  <a:gd name="connsiteX0" fmla="*/ 136478 w 1819701"/>
                  <a:gd name="connsiteY0" fmla="*/ 136478 h 2224585"/>
                  <a:gd name="connsiteX1" fmla="*/ 0 w 1819701"/>
                  <a:gd name="connsiteY1" fmla="*/ 368490 h 2224585"/>
                  <a:gd name="connsiteX2" fmla="*/ 81887 w 1819701"/>
                  <a:gd name="connsiteY2" fmla="*/ 586854 h 2224585"/>
                  <a:gd name="connsiteX3" fmla="*/ 232012 w 1819701"/>
                  <a:gd name="connsiteY3" fmla="*/ 818866 h 2224585"/>
                  <a:gd name="connsiteX4" fmla="*/ 95534 w 1819701"/>
                  <a:gd name="connsiteY4" fmla="*/ 928048 h 2224585"/>
                  <a:gd name="connsiteX5" fmla="*/ 95534 w 1819701"/>
                  <a:gd name="connsiteY5" fmla="*/ 1064526 h 2224585"/>
                  <a:gd name="connsiteX6" fmla="*/ 95534 w 1819701"/>
                  <a:gd name="connsiteY6" fmla="*/ 1064526 h 2224585"/>
                  <a:gd name="connsiteX7" fmla="*/ 122830 w 1819701"/>
                  <a:gd name="connsiteY7" fmla="*/ 1201003 h 2224585"/>
                  <a:gd name="connsiteX8" fmla="*/ 218364 w 1819701"/>
                  <a:gd name="connsiteY8" fmla="*/ 1392072 h 2224585"/>
                  <a:gd name="connsiteX9" fmla="*/ 163773 w 1819701"/>
                  <a:gd name="connsiteY9" fmla="*/ 1473958 h 2224585"/>
                  <a:gd name="connsiteX10" fmla="*/ 218364 w 1819701"/>
                  <a:gd name="connsiteY10" fmla="*/ 1596788 h 2224585"/>
                  <a:gd name="connsiteX11" fmla="*/ 218364 w 1819701"/>
                  <a:gd name="connsiteY11" fmla="*/ 1801505 h 2224585"/>
                  <a:gd name="connsiteX12" fmla="*/ 272955 w 1819701"/>
                  <a:gd name="connsiteY12" fmla="*/ 1883391 h 2224585"/>
                  <a:gd name="connsiteX13" fmla="*/ 259308 w 1819701"/>
                  <a:gd name="connsiteY13" fmla="*/ 1937982 h 2224585"/>
                  <a:gd name="connsiteX14" fmla="*/ 286603 w 1819701"/>
                  <a:gd name="connsiteY14" fmla="*/ 2060812 h 2224585"/>
                  <a:gd name="connsiteX15" fmla="*/ 368490 w 1819701"/>
                  <a:gd name="connsiteY15" fmla="*/ 2156346 h 2224585"/>
                  <a:gd name="connsiteX16" fmla="*/ 382137 w 1819701"/>
                  <a:gd name="connsiteY16" fmla="*/ 2197290 h 2224585"/>
                  <a:gd name="connsiteX17" fmla="*/ 395785 w 1819701"/>
                  <a:gd name="connsiteY17" fmla="*/ 2224585 h 2224585"/>
                  <a:gd name="connsiteX18" fmla="*/ 491319 w 1819701"/>
                  <a:gd name="connsiteY18" fmla="*/ 2210937 h 2224585"/>
                  <a:gd name="connsiteX19" fmla="*/ 818866 w 1819701"/>
                  <a:gd name="connsiteY19" fmla="*/ 2169994 h 2224585"/>
                  <a:gd name="connsiteX20" fmla="*/ 955343 w 1819701"/>
                  <a:gd name="connsiteY20" fmla="*/ 2115403 h 2224585"/>
                  <a:gd name="connsiteX21" fmla="*/ 1050878 w 1819701"/>
                  <a:gd name="connsiteY21" fmla="*/ 2142699 h 2224585"/>
                  <a:gd name="connsiteX22" fmla="*/ 1173708 w 1819701"/>
                  <a:gd name="connsiteY22" fmla="*/ 2101755 h 2224585"/>
                  <a:gd name="connsiteX23" fmla="*/ 1296537 w 1819701"/>
                  <a:gd name="connsiteY23" fmla="*/ 2074460 h 2224585"/>
                  <a:gd name="connsiteX24" fmla="*/ 1351128 w 1819701"/>
                  <a:gd name="connsiteY24" fmla="*/ 2115403 h 2224585"/>
                  <a:gd name="connsiteX25" fmla="*/ 1555845 w 1819701"/>
                  <a:gd name="connsiteY25" fmla="*/ 2115403 h 2224585"/>
                  <a:gd name="connsiteX26" fmla="*/ 1678675 w 1819701"/>
                  <a:gd name="connsiteY26" fmla="*/ 2129051 h 2224585"/>
                  <a:gd name="connsiteX27" fmla="*/ 1733266 w 1819701"/>
                  <a:gd name="connsiteY27" fmla="*/ 2142699 h 2224585"/>
                  <a:gd name="connsiteX28" fmla="*/ 1760561 w 1819701"/>
                  <a:gd name="connsiteY28" fmla="*/ 2129051 h 2224585"/>
                  <a:gd name="connsiteX29" fmla="*/ 1815152 w 1819701"/>
                  <a:gd name="connsiteY29" fmla="*/ 2101755 h 2224585"/>
                  <a:gd name="connsiteX30" fmla="*/ 1760561 w 1819701"/>
                  <a:gd name="connsiteY30" fmla="*/ 736979 h 2224585"/>
                  <a:gd name="connsiteX31" fmla="*/ 1460311 w 1819701"/>
                  <a:gd name="connsiteY31" fmla="*/ 0 h 2224585"/>
                  <a:gd name="connsiteX32" fmla="*/ 1105469 w 1819701"/>
                  <a:gd name="connsiteY32" fmla="*/ 95535 h 2224585"/>
                  <a:gd name="connsiteX33" fmla="*/ 887105 w 1819701"/>
                  <a:gd name="connsiteY33" fmla="*/ 232012 h 2224585"/>
                  <a:gd name="connsiteX34" fmla="*/ 641445 w 1819701"/>
                  <a:gd name="connsiteY34" fmla="*/ 204717 h 2224585"/>
                  <a:gd name="connsiteX35" fmla="*/ 586854 w 1819701"/>
                  <a:gd name="connsiteY35" fmla="*/ 150126 h 2224585"/>
                  <a:gd name="connsiteX36" fmla="*/ 545911 w 1819701"/>
                  <a:gd name="connsiteY36" fmla="*/ 163773 h 2224585"/>
                  <a:gd name="connsiteX37" fmla="*/ 491319 w 1819701"/>
                  <a:gd name="connsiteY37" fmla="*/ 150126 h 2224585"/>
                  <a:gd name="connsiteX38" fmla="*/ 464024 w 1819701"/>
                  <a:gd name="connsiteY38" fmla="*/ 150126 h 2224585"/>
                  <a:gd name="connsiteX39" fmla="*/ 368490 w 1819701"/>
                  <a:gd name="connsiteY39" fmla="*/ 122830 h 2224585"/>
                  <a:gd name="connsiteX40" fmla="*/ 136478 w 1819701"/>
                  <a:gd name="connsiteY40" fmla="*/ 136478 h 222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819701" h="2224585">
                    <a:moveTo>
                      <a:pt x="136478" y="136478"/>
                    </a:moveTo>
                    <a:lnTo>
                      <a:pt x="0" y="368490"/>
                    </a:lnTo>
                    <a:lnTo>
                      <a:pt x="81887" y="586854"/>
                    </a:lnTo>
                    <a:lnTo>
                      <a:pt x="232012" y="818866"/>
                    </a:lnTo>
                    <a:lnTo>
                      <a:pt x="95534" y="928048"/>
                    </a:lnTo>
                    <a:lnTo>
                      <a:pt x="95534" y="1064526"/>
                    </a:lnTo>
                    <a:lnTo>
                      <a:pt x="95534" y="1064526"/>
                    </a:lnTo>
                    <a:lnTo>
                      <a:pt x="122830" y="1201003"/>
                    </a:lnTo>
                    <a:cubicBezTo>
                      <a:pt x="232329" y="1341788"/>
                      <a:pt x="218364" y="1271964"/>
                      <a:pt x="218364" y="1392072"/>
                    </a:cubicBezTo>
                    <a:cubicBezTo>
                      <a:pt x="160931" y="1463863"/>
                      <a:pt x="163773" y="1431182"/>
                      <a:pt x="163773" y="1473958"/>
                    </a:cubicBezTo>
                    <a:cubicBezTo>
                      <a:pt x="220399" y="1587209"/>
                      <a:pt x="218364" y="1542450"/>
                      <a:pt x="218364" y="1596788"/>
                    </a:cubicBezTo>
                    <a:cubicBezTo>
                      <a:pt x="189112" y="1786927"/>
                      <a:pt x="148759" y="1731898"/>
                      <a:pt x="218364" y="1801505"/>
                    </a:cubicBezTo>
                    <a:cubicBezTo>
                      <a:pt x="236561" y="1828800"/>
                      <a:pt x="263528" y="1851970"/>
                      <a:pt x="272955" y="1883391"/>
                    </a:cubicBezTo>
                    <a:cubicBezTo>
                      <a:pt x="278345" y="1901357"/>
                      <a:pt x="259308" y="1937982"/>
                      <a:pt x="259308" y="1937982"/>
                    </a:cubicBezTo>
                    <a:cubicBezTo>
                      <a:pt x="273753" y="2053548"/>
                      <a:pt x="247020" y="2021229"/>
                      <a:pt x="286603" y="2060812"/>
                    </a:cubicBezTo>
                    <a:cubicBezTo>
                      <a:pt x="313899" y="2092657"/>
                      <a:pt x="344438" y="2121986"/>
                      <a:pt x="368490" y="2156346"/>
                    </a:cubicBezTo>
                    <a:cubicBezTo>
                      <a:pt x="376740" y="2168132"/>
                      <a:pt x="376794" y="2183933"/>
                      <a:pt x="382137" y="2197290"/>
                    </a:cubicBezTo>
                    <a:cubicBezTo>
                      <a:pt x="385915" y="2206735"/>
                      <a:pt x="391236" y="2215487"/>
                      <a:pt x="395785" y="2224585"/>
                    </a:cubicBezTo>
                    <a:cubicBezTo>
                      <a:pt x="463616" y="2207627"/>
                      <a:pt x="431619" y="2210937"/>
                      <a:pt x="491319" y="2210937"/>
                    </a:cubicBezTo>
                    <a:cubicBezTo>
                      <a:pt x="809729" y="2169406"/>
                      <a:pt x="699699" y="2169994"/>
                      <a:pt x="818866" y="2169994"/>
                    </a:cubicBezTo>
                    <a:cubicBezTo>
                      <a:pt x="947320" y="2098631"/>
                      <a:pt x="908578" y="2068635"/>
                      <a:pt x="955343" y="2115403"/>
                    </a:cubicBezTo>
                    <a:cubicBezTo>
                      <a:pt x="987188" y="2124502"/>
                      <a:pt x="1017759" y="2142699"/>
                      <a:pt x="1050878" y="2142699"/>
                    </a:cubicBezTo>
                    <a:cubicBezTo>
                      <a:pt x="1096012" y="2142699"/>
                      <a:pt x="1135274" y="2120972"/>
                      <a:pt x="1173708" y="2101755"/>
                    </a:cubicBezTo>
                    <a:cubicBezTo>
                      <a:pt x="1214651" y="2092657"/>
                      <a:pt x="1254719" y="2071243"/>
                      <a:pt x="1296537" y="2074460"/>
                    </a:cubicBezTo>
                    <a:cubicBezTo>
                      <a:pt x="1319216" y="2076205"/>
                      <a:pt x="1351128" y="2115403"/>
                      <a:pt x="1351128" y="2115403"/>
                    </a:cubicBezTo>
                    <a:lnTo>
                      <a:pt x="1555845" y="2115403"/>
                    </a:lnTo>
                    <a:cubicBezTo>
                      <a:pt x="1596788" y="2119952"/>
                      <a:pt x="1637959" y="2122787"/>
                      <a:pt x="1678675" y="2129051"/>
                    </a:cubicBezTo>
                    <a:cubicBezTo>
                      <a:pt x="1697214" y="2131903"/>
                      <a:pt x="1714509" y="2142699"/>
                      <a:pt x="1733266" y="2142699"/>
                    </a:cubicBezTo>
                    <a:cubicBezTo>
                      <a:pt x="1743438" y="2142699"/>
                      <a:pt x="1751463" y="2133600"/>
                      <a:pt x="1760561" y="2129051"/>
                    </a:cubicBezTo>
                    <a:lnTo>
                      <a:pt x="1815152" y="2101755"/>
                    </a:lnTo>
                    <a:cubicBezTo>
                      <a:pt x="1737815" y="1869743"/>
                      <a:pt x="1819701" y="1087271"/>
                      <a:pt x="1760561" y="736979"/>
                    </a:cubicBezTo>
                    <a:cubicBezTo>
                      <a:pt x="1701421" y="386687"/>
                      <a:pt x="1492156" y="106907"/>
                      <a:pt x="1460311" y="0"/>
                    </a:cubicBezTo>
                    <a:lnTo>
                      <a:pt x="1105469" y="95535"/>
                    </a:lnTo>
                    <a:lnTo>
                      <a:pt x="887105" y="232012"/>
                    </a:lnTo>
                    <a:lnTo>
                      <a:pt x="641445" y="204717"/>
                    </a:lnTo>
                    <a:cubicBezTo>
                      <a:pt x="623248" y="186520"/>
                      <a:pt x="610508" y="160263"/>
                      <a:pt x="586854" y="150126"/>
                    </a:cubicBezTo>
                    <a:cubicBezTo>
                      <a:pt x="573631" y="144459"/>
                      <a:pt x="560297" y="163773"/>
                      <a:pt x="545911" y="163773"/>
                    </a:cubicBezTo>
                    <a:cubicBezTo>
                      <a:pt x="527154" y="163773"/>
                      <a:pt x="509821" y="153209"/>
                      <a:pt x="491319" y="150126"/>
                    </a:cubicBezTo>
                    <a:cubicBezTo>
                      <a:pt x="482344" y="148630"/>
                      <a:pt x="473122" y="150126"/>
                      <a:pt x="464024" y="150126"/>
                    </a:cubicBezTo>
                    <a:cubicBezTo>
                      <a:pt x="387337" y="119451"/>
                      <a:pt x="420284" y="122830"/>
                      <a:pt x="368490" y="122830"/>
                    </a:cubicBezTo>
                    <a:lnTo>
                      <a:pt x="136478" y="136478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54000" tIns="54000" rIns="54000" bIns="5400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9" name="Text Box 5">
              <a:extLst>
                <a:ext uri="{FF2B5EF4-FFF2-40B4-BE49-F238E27FC236}">
                  <a16:creationId xmlns:a16="http://schemas.microsoft.com/office/drawing/2014/main" id="{FEB39B60-C0BF-EA3B-CF03-D4203EAD29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6" y="2303"/>
              <a:ext cx="2409" cy="39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 lIns="45720" rIns="45720"/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rgbClr val="000000"/>
                  </a:solidFill>
                </a:rPr>
                <a:t>Do changing tides command re-look at tax positions?</a:t>
              </a: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FB65BA64-AB8D-18D3-CB44-4B49C46FD5AB}"/>
              </a:ext>
            </a:extLst>
          </p:cNvPr>
          <p:cNvSpPr txBox="1">
            <a:spLocks/>
          </p:cNvSpPr>
          <p:nvPr/>
        </p:nvSpPr>
        <p:spPr>
          <a:xfrm>
            <a:off x="571501" y="431800"/>
            <a:ext cx="10844644" cy="5191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/>
              <a:t>Finding certainty amidst increasing complexities</a:t>
            </a:r>
            <a:endParaRPr lang="en-US" sz="4800" b="1" dirty="0">
              <a:solidFill>
                <a:srgbClr val="00338D"/>
              </a:solidFill>
              <a:latin typeface="KPMG Bold" panose="020B0803030202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531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6627CEC-70EF-F701-2E70-193767E495D9}"/>
              </a:ext>
            </a:extLst>
          </p:cNvPr>
          <p:cNvCxnSpPr>
            <a:cxnSpLocks/>
          </p:cNvCxnSpPr>
          <p:nvPr/>
        </p:nvCxnSpPr>
        <p:spPr>
          <a:xfrm flipV="1">
            <a:off x="9178188" y="2661185"/>
            <a:ext cx="0" cy="1288749"/>
          </a:xfrm>
          <a:prstGeom prst="line">
            <a:avLst/>
          </a:prstGeom>
          <a:ln w="38100">
            <a:solidFill>
              <a:srgbClr val="0033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0AAB9F6-6676-21B2-45BA-2FCA40690972}"/>
              </a:ext>
            </a:extLst>
          </p:cNvPr>
          <p:cNvCxnSpPr>
            <a:stCxn id="26" idx="0"/>
          </p:cNvCxnSpPr>
          <p:nvPr/>
        </p:nvCxnSpPr>
        <p:spPr>
          <a:xfrm flipH="1" flipV="1">
            <a:off x="7144386" y="2661183"/>
            <a:ext cx="7479" cy="1294703"/>
          </a:xfrm>
          <a:prstGeom prst="line">
            <a:avLst/>
          </a:prstGeom>
          <a:ln w="38100">
            <a:solidFill>
              <a:srgbClr val="0033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E8370710-C76D-EEB8-45D6-833410474455}"/>
              </a:ext>
            </a:extLst>
          </p:cNvPr>
          <p:cNvCxnSpPr/>
          <p:nvPr/>
        </p:nvCxnSpPr>
        <p:spPr>
          <a:xfrm flipH="1" flipV="1">
            <a:off x="5769614" y="2635805"/>
            <a:ext cx="7479" cy="1294703"/>
          </a:xfrm>
          <a:prstGeom prst="line">
            <a:avLst/>
          </a:prstGeom>
          <a:ln w="38100">
            <a:solidFill>
              <a:srgbClr val="0033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1C85603F-42F0-39EC-12E1-794EDBB75BE6}"/>
              </a:ext>
            </a:extLst>
          </p:cNvPr>
          <p:cNvCxnSpPr/>
          <p:nvPr/>
        </p:nvCxnSpPr>
        <p:spPr>
          <a:xfrm flipH="1" flipV="1">
            <a:off x="4148967" y="2612281"/>
            <a:ext cx="7479" cy="1294703"/>
          </a:xfrm>
          <a:prstGeom prst="line">
            <a:avLst/>
          </a:prstGeom>
          <a:ln w="38100">
            <a:solidFill>
              <a:srgbClr val="0033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62AF81F-2C87-0724-7853-3A53DC6438D8}"/>
              </a:ext>
            </a:extLst>
          </p:cNvPr>
          <p:cNvCxnSpPr/>
          <p:nvPr/>
        </p:nvCxnSpPr>
        <p:spPr>
          <a:xfrm flipH="1" flipV="1">
            <a:off x="2874542" y="2659355"/>
            <a:ext cx="7479" cy="1294703"/>
          </a:xfrm>
          <a:prstGeom prst="line">
            <a:avLst/>
          </a:prstGeom>
          <a:ln w="38100">
            <a:solidFill>
              <a:srgbClr val="0033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08CB138-3A03-B626-39CC-3A0ABC1B2A82}"/>
              </a:ext>
            </a:extLst>
          </p:cNvPr>
          <p:cNvCxnSpPr/>
          <p:nvPr/>
        </p:nvCxnSpPr>
        <p:spPr>
          <a:xfrm flipH="1" flipV="1">
            <a:off x="1235193" y="2662271"/>
            <a:ext cx="7479" cy="1294703"/>
          </a:xfrm>
          <a:prstGeom prst="line">
            <a:avLst/>
          </a:prstGeom>
          <a:ln w="38100">
            <a:solidFill>
              <a:srgbClr val="0033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3">
            <a:extLst>
              <a:ext uri="{FF2B5EF4-FFF2-40B4-BE49-F238E27FC236}">
                <a16:creationId xmlns:a16="http://schemas.microsoft.com/office/drawing/2014/main" id="{DE17E78D-364B-0831-E829-D8CBFDB39752}"/>
              </a:ext>
            </a:extLst>
          </p:cNvPr>
          <p:cNvSpPr txBox="1">
            <a:spLocks/>
          </p:cNvSpPr>
          <p:nvPr/>
        </p:nvSpPr>
        <p:spPr>
          <a:xfrm>
            <a:off x="571501" y="431800"/>
            <a:ext cx="10844644" cy="5191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The tax certainty</a:t>
            </a:r>
            <a:endParaRPr lang="en-US" b="1" dirty="0">
              <a:solidFill>
                <a:srgbClr val="00338D"/>
              </a:solidFill>
              <a:latin typeface="KPMG Bold" panose="020B0803030202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EB63334-26FD-68D7-E1FE-5EFAA7E1FB55}"/>
              </a:ext>
            </a:extLst>
          </p:cNvPr>
          <p:cNvGrpSpPr/>
          <p:nvPr/>
        </p:nvGrpSpPr>
        <p:grpSpPr>
          <a:xfrm>
            <a:off x="9014604" y="3922968"/>
            <a:ext cx="317209" cy="369576"/>
            <a:chOff x="6020269" y="4026041"/>
            <a:chExt cx="267845" cy="3677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581DF206-7563-DA41-3CFE-5CC6265CAF49}"/>
                </a:ext>
              </a:extLst>
            </p:cNvPr>
            <p:cNvSpPr/>
            <p:nvPr/>
          </p:nvSpPr>
          <p:spPr>
            <a:xfrm>
              <a:off x="6020269" y="4125908"/>
              <a:ext cx="267845" cy="267845"/>
            </a:xfrm>
            <a:prstGeom prst="ellipse">
              <a:avLst/>
            </a:prstGeom>
            <a:solidFill>
              <a:srgbClr val="00338D"/>
            </a:solidFill>
            <a:ln>
              <a:solidFill>
                <a:srgbClr val="003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/>
            </a:p>
          </p:txBody>
        </p:sp>
        <p:sp>
          <p:nvSpPr>
            <p:cNvPr id="4" name="Donut 50">
              <a:extLst>
                <a:ext uri="{FF2B5EF4-FFF2-40B4-BE49-F238E27FC236}">
                  <a16:creationId xmlns:a16="http://schemas.microsoft.com/office/drawing/2014/main" id="{26FFC70F-B992-EB1D-B45F-6831E55B1F84}"/>
                </a:ext>
              </a:extLst>
            </p:cNvPr>
            <p:cNvSpPr/>
            <p:nvPr/>
          </p:nvSpPr>
          <p:spPr>
            <a:xfrm>
              <a:off x="6059746" y="4026041"/>
              <a:ext cx="193626" cy="193626"/>
            </a:xfrm>
            <a:prstGeom prst="donut">
              <a:avLst>
                <a:gd name="adj" fmla="val 18322"/>
              </a:avLst>
            </a:prstGeom>
            <a:solidFill>
              <a:srgbClr val="00338D"/>
            </a:solidFill>
            <a:ln>
              <a:solidFill>
                <a:srgbClr val="003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>
                <a:solidFill>
                  <a:schemeClr val="tx1"/>
                </a:solidFill>
              </a:endParaRPr>
            </a:p>
          </p:txBody>
        </p:sp>
        <p:sp>
          <p:nvSpPr>
            <p:cNvPr id="6" name="Flowchart: Summing Junction 5">
              <a:extLst>
                <a:ext uri="{FF2B5EF4-FFF2-40B4-BE49-F238E27FC236}">
                  <a16:creationId xmlns:a16="http://schemas.microsoft.com/office/drawing/2014/main" id="{3BBEBE5A-75C8-1154-584C-65B8E4783691}"/>
                </a:ext>
              </a:extLst>
            </p:cNvPr>
            <p:cNvSpPr/>
            <p:nvPr/>
          </p:nvSpPr>
          <p:spPr>
            <a:xfrm>
              <a:off x="6092499" y="4058794"/>
              <a:ext cx="128120" cy="128120"/>
            </a:xfrm>
            <a:prstGeom prst="flowChartSummingJunction">
              <a:avLst/>
            </a:prstGeom>
            <a:solidFill>
              <a:srgbClr val="0033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4042BFBD-0CBD-A36E-9CA0-5139BF7F81C3}"/>
              </a:ext>
            </a:extLst>
          </p:cNvPr>
          <p:cNvSpPr/>
          <p:nvPr/>
        </p:nvSpPr>
        <p:spPr>
          <a:xfrm>
            <a:off x="814859" y="1357745"/>
            <a:ext cx="9169647" cy="2386940"/>
          </a:xfrm>
          <a:prstGeom prst="rect">
            <a:avLst/>
          </a:prstGeom>
          <a:solidFill>
            <a:srgbClr val="0091DA"/>
          </a:solidFill>
          <a:ln>
            <a:solidFill>
              <a:srgbClr val="0091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C0528E54-C427-101F-432E-EF70F5090488}"/>
              </a:ext>
            </a:extLst>
          </p:cNvPr>
          <p:cNvSpPr/>
          <p:nvPr/>
        </p:nvSpPr>
        <p:spPr>
          <a:xfrm flipH="1" flipV="1">
            <a:off x="645389" y="1873842"/>
            <a:ext cx="170543" cy="129024"/>
          </a:xfrm>
          <a:prstGeom prst="rtTriangle">
            <a:avLst/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1BF0677A-E707-AA81-1025-DF40A942FC0B}"/>
              </a:ext>
            </a:extLst>
          </p:cNvPr>
          <p:cNvSpPr/>
          <p:nvPr/>
        </p:nvSpPr>
        <p:spPr>
          <a:xfrm rot="16200000" flipH="1" flipV="1">
            <a:off x="2997366" y="1728629"/>
            <a:ext cx="129024" cy="170543"/>
          </a:xfrm>
          <a:prstGeom prst="rtTriangle">
            <a:avLst/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CF00D1-A5AD-B496-ACC5-BD7EE1BD9539}"/>
              </a:ext>
            </a:extLst>
          </p:cNvPr>
          <p:cNvSpPr/>
          <p:nvPr/>
        </p:nvSpPr>
        <p:spPr>
          <a:xfrm>
            <a:off x="649711" y="1555481"/>
            <a:ext cx="2325599" cy="322559"/>
          </a:xfrm>
          <a:prstGeom prst="rect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0E9400BD-8FCA-F082-B31E-75FC040DD872}"/>
              </a:ext>
            </a:extLst>
          </p:cNvPr>
          <p:cNvSpPr/>
          <p:nvPr/>
        </p:nvSpPr>
        <p:spPr>
          <a:xfrm flipH="1" flipV="1">
            <a:off x="645389" y="2421693"/>
            <a:ext cx="170543" cy="129024"/>
          </a:xfrm>
          <a:prstGeom prst="rtTriangle">
            <a:avLst/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12713ABA-65CE-3AB4-A701-A0A66681650B}"/>
              </a:ext>
            </a:extLst>
          </p:cNvPr>
          <p:cNvSpPr/>
          <p:nvPr/>
        </p:nvSpPr>
        <p:spPr>
          <a:xfrm rot="16200000" flipH="1" flipV="1">
            <a:off x="2997366" y="2276480"/>
            <a:ext cx="129024" cy="170543"/>
          </a:xfrm>
          <a:prstGeom prst="rtTriangle">
            <a:avLst/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1EB70AB-C2F6-E9DF-0F3F-387C4466C57F}"/>
              </a:ext>
            </a:extLst>
          </p:cNvPr>
          <p:cNvSpPr/>
          <p:nvPr/>
        </p:nvSpPr>
        <p:spPr>
          <a:xfrm>
            <a:off x="649711" y="2103332"/>
            <a:ext cx="2325599" cy="322559"/>
          </a:xfrm>
          <a:prstGeom prst="rect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3D4BCD49-D853-38AE-7271-0EC360D82CFE}"/>
              </a:ext>
            </a:extLst>
          </p:cNvPr>
          <p:cNvSpPr/>
          <p:nvPr/>
        </p:nvSpPr>
        <p:spPr>
          <a:xfrm flipH="1" flipV="1">
            <a:off x="645389" y="2954167"/>
            <a:ext cx="170543" cy="129024"/>
          </a:xfrm>
          <a:prstGeom prst="rtTriangle">
            <a:avLst/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366B5F72-B01C-3E72-A751-8713938B8234}"/>
              </a:ext>
            </a:extLst>
          </p:cNvPr>
          <p:cNvSpPr/>
          <p:nvPr/>
        </p:nvSpPr>
        <p:spPr>
          <a:xfrm rot="16200000" flipH="1" flipV="1">
            <a:off x="2997366" y="2808953"/>
            <a:ext cx="129024" cy="170543"/>
          </a:xfrm>
          <a:prstGeom prst="rtTriangle">
            <a:avLst/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1342B78-5368-94A6-9AB9-3B50639BE51E}"/>
              </a:ext>
            </a:extLst>
          </p:cNvPr>
          <p:cNvSpPr/>
          <p:nvPr/>
        </p:nvSpPr>
        <p:spPr>
          <a:xfrm>
            <a:off x="649711" y="2635805"/>
            <a:ext cx="2325599" cy="322559"/>
          </a:xfrm>
          <a:prstGeom prst="rect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sp>
        <p:nvSpPr>
          <p:cNvPr id="17" name="Right Triangle 16">
            <a:extLst>
              <a:ext uri="{FF2B5EF4-FFF2-40B4-BE49-F238E27FC236}">
                <a16:creationId xmlns:a16="http://schemas.microsoft.com/office/drawing/2014/main" id="{CB73F8E2-49B6-F01C-AB05-58AD436FF891}"/>
              </a:ext>
            </a:extLst>
          </p:cNvPr>
          <p:cNvSpPr/>
          <p:nvPr/>
        </p:nvSpPr>
        <p:spPr>
          <a:xfrm flipH="1" flipV="1">
            <a:off x="645389" y="3486640"/>
            <a:ext cx="170543" cy="129024"/>
          </a:xfrm>
          <a:prstGeom prst="rtTriangle">
            <a:avLst/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sp>
        <p:nvSpPr>
          <p:cNvPr id="18" name="Right Triangle 17">
            <a:extLst>
              <a:ext uri="{FF2B5EF4-FFF2-40B4-BE49-F238E27FC236}">
                <a16:creationId xmlns:a16="http://schemas.microsoft.com/office/drawing/2014/main" id="{DFED8BE6-66D9-0705-CBE6-4BE5365A8B6E}"/>
              </a:ext>
            </a:extLst>
          </p:cNvPr>
          <p:cNvSpPr/>
          <p:nvPr/>
        </p:nvSpPr>
        <p:spPr>
          <a:xfrm rot="16200000" flipH="1" flipV="1">
            <a:off x="2997366" y="3341425"/>
            <a:ext cx="129024" cy="170543"/>
          </a:xfrm>
          <a:prstGeom prst="rtTriangle">
            <a:avLst/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B1782AB-1D7C-AD24-C1FF-467F456EDCB3}"/>
              </a:ext>
            </a:extLst>
          </p:cNvPr>
          <p:cNvSpPr/>
          <p:nvPr/>
        </p:nvSpPr>
        <p:spPr>
          <a:xfrm>
            <a:off x="649711" y="3168279"/>
            <a:ext cx="2325599" cy="322559"/>
          </a:xfrm>
          <a:prstGeom prst="rect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sp>
        <p:nvSpPr>
          <p:cNvPr id="20" name="Rounded Rectangle 27">
            <a:extLst>
              <a:ext uri="{FF2B5EF4-FFF2-40B4-BE49-F238E27FC236}">
                <a16:creationId xmlns:a16="http://schemas.microsoft.com/office/drawing/2014/main" id="{1EF679CE-7CD5-E79B-E812-0BBCFF777E1E}"/>
              </a:ext>
            </a:extLst>
          </p:cNvPr>
          <p:cNvSpPr/>
          <p:nvPr/>
        </p:nvSpPr>
        <p:spPr>
          <a:xfrm>
            <a:off x="645392" y="4089762"/>
            <a:ext cx="2823495" cy="2089365"/>
          </a:xfrm>
          <a:prstGeom prst="roundRect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67C0682E-BB8A-4A29-8341-2DBA69169AAC}"/>
              </a:ext>
            </a:extLst>
          </p:cNvPr>
          <p:cNvSpPr/>
          <p:nvPr/>
        </p:nvSpPr>
        <p:spPr>
          <a:xfrm>
            <a:off x="3548870" y="4089762"/>
            <a:ext cx="2823495" cy="2089365"/>
          </a:xfrm>
          <a:prstGeom prst="roundRect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D46069E-6B90-8EF8-7670-2694A451D656}"/>
              </a:ext>
            </a:extLst>
          </p:cNvPr>
          <p:cNvGrpSpPr/>
          <p:nvPr/>
        </p:nvGrpSpPr>
        <p:grpSpPr>
          <a:xfrm>
            <a:off x="6990456" y="3922968"/>
            <a:ext cx="317209" cy="369576"/>
            <a:chOff x="6020269" y="4026041"/>
            <a:chExt cx="267845" cy="367712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9E542A9-4F21-66C1-C475-3AA37DF80463}"/>
                </a:ext>
              </a:extLst>
            </p:cNvPr>
            <p:cNvSpPr/>
            <p:nvPr/>
          </p:nvSpPr>
          <p:spPr>
            <a:xfrm>
              <a:off x="6020269" y="4125908"/>
              <a:ext cx="267845" cy="267845"/>
            </a:xfrm>
            <a:prstGeom prst="ellipse">
              <a:avLst/>
            </a:prstGeom>
            <a:solidFill>
              <a:srgbClr val="00338D"/>
            </a:solidFill>
            <a:ln>
              <a:solidFill>
                <a:srgbClr val="003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/>
            </a:p>
          </p:txBody>
        </p:sp>
        <p:sp>
          <p:nvSpPr>
            <p:cNvPr id="25" name="Donut 41">
              <a:extLst>
                <a:ext uri="{FF2B5EF4-FFF2-40B4-BE49-F238E27FC236}">
                  <a16:creationId xmlns:a16="http://schemas.microsoft.com/office/drawing/2014/main" id="{CC8246E8-CAE8-111E-AFFB-EAFE54F6364E}"/>
                </a:ext>
              </a:extLst>
            </p:cNvPr>
            <p:cNvSpPr/>
            <p:nvPr/>
          </p:nvSpPr>
          <p:spPr>
            <a:xfrm>
              <a:off x="6059746" y="4026041"/>
              <a:ext cx="193626" cy="193626"/>
            </a:xfrm>
            <a:prstGeom prst="donut">
              <a:avLst>
                <a:gd name="adj" fmla="val 18322"/>
              </a:avLst>
            </a:prstGeom>
            <a:solidFill>
              <a:srgbClr val="00338D"/>
            </a:solidFill>
            <a:ln>
              <a:solidFill>
                <a:srgbClr val="003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>
                <a:solidFill>
                  <a:schemeClr val="tx1"/>
                </a:solidFill>
              </a:endParaRPr>
            </a:p>
          </p:txBody>
        </p:sp>
        <p:sp>
          <p:nvSpPr>
            <p:cNvPr id="26" name="Flowchart: Summing Junction 25">
              <a:extLst>
                <a:ext uri="{FF2B5EF4-FFF2-40B4-BE49-F238E27FC236}">
                  <a16:creationId xmlns:a16="http://schemas.microsoft.com/office/drawing/2014/main" id="{949770C6-333D-83F8-612B-00551A07DD69}"/>
                </a:ext>
              </a:extLst>
            </p:cNvPr>
            <p:cNvSpPr/>
            <p:nvPr/>
          </p:nvSpPr>
          <p:spPr>
            <a:xfrm>
              <a:off x="6092499" y="4058794"/>
              <a:ext cx="128120" cy="128120"/>
            </a:xfrm>
            <a:prstGeom prst="flowChartSummingJunction">
              <a:avLst/>
            </a:prstGeom>
            <a:solidFill>
              <a:srgbClr val="0033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/>
            </a:p>
          </p:txBody>
        </p:sp>
      </p:grpSp>
      <p:sp>
        <p:nvSpPr>
          <p:cNvPr id="28" name="Rounded Rectangle 38">
            <a:extLst>
              <a:ext uri="{FF2B5EF4-FFF2-40B4-BE49-F238E27FC236}">
                <a16:creationId xmlns:a16="http://schemas.microsoft.com/office/drawing/2014/main" id="{AEB3E368-5745-B176-7650-CC030B1B681F}"/>
              </a:ext>
            </a:extLst>
          </p:cNvPr>
          <p:cNvSpPr/>
          <p:nvPr/>
        </p:nvSpPr>
        <p:spPr>
          <a:xfrm>
            <a:off x="6452348" y="4109193"/>
            <a:ext cx="3496431" cy="2069934"/>
          </a:xfrm>
          <a:prstGeom prst="roundRect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2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D9F495C-8F3F-4883-4219-6213E7D22682}"/>
              </a:ext>
            </a:extLst>
          </p:cNvPr>
          <p:cNvGrpSpPr/>
          <p:nvPr/>
        </p:nvGrpSpPr>
        <p:grpSpPr>
          <a:xfrm>
            <a:off x="5615098" y="3894919"/>
            <a:ext cx="317209" cy="369576"/>
            <a:chOff x="6020269" y="4026041"/>
            <a:chExt cx="267845" cy="36771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1C75D7B-6582-688B-47A3-A083AC066F2C}"/>
                </a:ext>
              </a:extLst>
            </p:cNvPr>
            <p:cNvSpPr/>
            <p:nvPr/>
          </p:nvSpPr>
          <p:spPr>
            <a:xfrm>
              <a:off x="6020269" y="4125908"/>
              <a:ext cx="267845" cy="267845"/>
            </a:xfrm>
            <a:prstGeom prst="ellipse">
              <a:avLst/>
            </a:prstGeom>
            <a:solidFill>
              <a:srgbClr val="00338D"/>
            </a:solidFill>
            <a:ln>
              <a:solidFill>
                <a:srgbClr val="003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/>
            </a:p>
          </p:txBody>
        </p:sp>
        <p:sp>
          <p:nvSpPr>
            <p:cNvPr id="31" name="Donut 54">
              <a:extLst>
                <a:ext uri="{FF2B5EF4-FFF2-40B4-BE49-F238E27FC236}">
                  <a16:creationId xmlns:a16="http://schemas.microsoft.com/office/drawing/2014/main" id="{894C0E19-7B09-DE27-1827-DDED4F7D1B0C}"/>
                </a:ext>
              </a:extLst>
            </p:cNvPr>
            <p:cNvSpPr/>
            <p:nvPr/>
          </p:nvSpPr>
          <p:spPr>
            <a:xfrm>
              <a:off x="6059746" y="4026041"/>
              <a:ext cx="193626" cy="193626"/>
            </a:xfrm>
            <a:prstGeom prst="donut">
              <a:avLst>
                <a:gd name="adj" fmla="val 18322"/>
              </a:avLst>
            </a:prstGeom>
            <a:solidFill>
              <a:srgbClr val="00338D"/>
            </a:solidFill>
            <a:ln>
              <a:solidFill>
                <a:srgbClr val="003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>
                <a:solidFill>
                  <a:schemeClr val="tx1"/>
                </a:solidFill>
              </a:endParaRPr>
            </a:p>
          </p:txBody>
        </p:sp>
        <p:sp>
          <p:nvSpPr>
            <p:cNvPr id="32" name="Flowchart: Summing Junction 31">
              <a:extLst>
                <a:ext uri="{FF2B5EF4-FFF2-40B4-BE49-F238E27FC236}">
                  <a16:creationId xmlns:a16="http://schemas.microsoft.com/office/drawing/2014/main" id="{70818AE2-F995-F39B-C402-F82DD305265E}"/>
                </a:ext>
              </a:extLst>
            </p:cNvPr>
            <p:cNvSpPr/>
            <p:nvPr/>
          </p:nvSpPr>
          <p:spPr>
            <a:xfrm>
              <a:off x="6092499" y="4058794"/>
              <a:ext cx="128120" cy="128120"/>
            </a:xfrm>
            <a:prstGeom prst="flowChartSummingJunction">
              <a:avLst/>
            </a:prstGeom>
            <a:solidFill>
              <a:srgbClr val="0033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5EBC6CE-DF53-9E1B-A0F0-71A75A41AFAB}"/>
              </a:ext>
            </a:extLst>
          </p:cNvPr>
          <p:cNvGrpSpPr/>
          <p:nvPr/>
        </p:nvGrpSpPr>
        <p:grpSpPr>
          <a:xfrm>
            <a:off x="3990363" y="3894919"/>
            <a:ext cx="317209" cy="369576"/>
            <a:chOff x="6020269" y="4026041"/>
            <a:chExt cx="267845" cy="367712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B318BD74-8461-F535-868A-4A13F7AE90A3}"/>
                </a:ext>
              </a:extLst>
            </p:cNvPr>
            <p:cNvSpPr/>
            <p:nvPr/>
          </p:nvSpPr>
          <p:spPr>
            <a:xfrm>
              <a:off x="6020269" y="4125908"/>
              <a:ext cx="267845" cy="267845"/>
            </a:xfrm>
            <a:prstGeom prst="ellipse">
              <a:avLst/>
            </a:prstGeom>
            <a:solidFill>
              <a:srgbClr val="00338D"/>
            </a:solidFill>
            <a:ln>
              <a:solidFill>
                <a:srgbClr val="003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/>
            </a:p>
          </p:txBody>
        </p:sp>
        <p:sp>
          <p:nvSpPr>
            <p:cNvPr id="35" name="Donut 58">
              <a:extLst>
                <a:ext uri="{FF2B5EF4-FFF2-40B4-BE49-F238E27FC236}">
                  <a16:creationId xmlns:a16="http://schemas.microsoft.com/office/drawing/2014/main" id="{77D88DF0-2FDC-9EF6-89C6-974A5FF63F5B}"/>
                </a:ext>
              </a:extLst>
            </p:cNvPr>
            <p:cNvSpPr/>
            <p:nvPr/>
          </p:nvSpPr>
          <p:spPr>
            <a:xfrm>
              <a:off x="6059746" y="4026041"/>
              <a:ext cx="193626" cy="193626"/>
            </a:xfrm>
            <a:prstGeom prst="donut">
              <a:avLst>
                <a:gd name="adj" fmla="val 18322"/>
              </a:avLst>
            </a:prstGeom>
            <a:solidFill>
              <a:srgbClr val="00338D"/>
            </a:solidFill>
            <a:ln>
              <a:solidFill>
                <a:srgbClr val="003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>
                <a:solidFill>
                  <a:schemeClr val="tx1"/>
                </a:solidFill>
              </a:endParaRPr>
            </a:p>
          </p:txBody>
        </p:sp>
        <p:sp>
          <p:nvSpPr>
            <p:cNvPr id="36" name="Flowchart: Summing Junction 35">
              <a:extLst>
                <a:ext uri="{FF2B5EF4-FFF2-40B4-BE49-F238E27FC236}">
                  <a16:creationId xmlns:a16="http://schemas.microsoft.com/office/drawing/2014/main" id="{6A44ACD9-17E1-E772-3D72-59CDCD90B577}"/>
                </a:ext>
              </a:extLst>
            </p:cNvPr>
            <p:cNvSpPr/>
            <p:nvPr/>
          </p:nvSpPr>
          <p:spPr>
            <a:xfrm>
              <a:off x="6092499" y="4058794"/>
              <a:ext cx="128120" cy="128120"/>
            </a:xfrm>
            <a:prstGeom prst="flowChartSummingJunction">
              <a:avLst/>
            </a:prstGeom>
            <a:solidFill>
              <a:srgbClr val="0033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B024A83-7A8B-EF89-7547-64767BA33FB7}"/>
              </a:ext>
            </a:extLst>
          </p:cNvPr>
          <p:cNvGrpSpPr/>
          <p:nvPr/>
        </p:nvGrpSpPr>
        <p:grpSpPr>
          <a:xfrm>
            <a:off x="1071277" y="3894919"/>
            <a:ext cx="317209" cy="369576"/>
            <a:chOff x="6020269" y="4026041"/>
            <a:chExt cx="267845" cy="3677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7FD15A61-41DE-9C31-0051-FD45F6A43F25}"/>
                </a:ext>
              </a:extLst>
            </p:cNvPr>
            <p:cNvSpPr/>
            <p:nvPr/>
          </p:nvSpPr>
          <p:spPr>
            <a:xfrm>
              <a:off x="6020269" y="4125908"/>
              <a:ext cx="267845" cy="267845"/>
            </a:xfrm>
            <a:prstGeom prst="ellipse">
              <a:avLst/>
            </a:prstGeom>
            <a:solidFill>
              <a:srgbClr val="00338D"/>
            </a:solidFill>
            <a:ln>
              <a:solidFill>
                <a:srgbClr val="003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/>
            </a:p>
          </p:txBody>
        </p:sp>
        <p:sp>
          <p:nvSpPr>
            <p:cNvPr id="39" name="Donut 62">
              <a:extLst>
                <a:ext uri="{FF2B5EF4-FFF2-40B4-BE49-F238E27FC236}">
                  <a16:creationId xmlns:a16="http://schemas.microsoft.com/office/drawing/2014/main" id="{54518F28-FF05-2F1B-BEA5-B62E484072E2}"/>
                </a:ext>
              </a:extLst>
            </p:cNvPr>
            <p:cNvSpPr/>
            <p:nvPr/>
          </p:nvSpPr>
          <p:spPr>
            <a:xfrm>
              <a:off x="6059746" y="4026041"/>
              <a:ext cx="193626" cy="193626"/>
            </a:xfrm>
            <a:prstGeom prst="donut">
              <a:avLst>
                <a:gd name="adj" fmla="val 18322"/>
              </a:avLst>
            </a:prstGeom>
            <a:solidFill>
              <a:srgbClr val="00338D"/>
            </a:solidFill>
            <a:ln>
              <a:solidFill>
                <a:srgbClr val="003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>
                <a:solidFill>
                  <a:schemeClr val="tx1"/>
                </a:solidFill>
              </a:endParaRPr>
            </a:p>
          </p:txBody>
        </p:sp>
        <p:sp>
          <p:nvSpPr>
            <p:cNvPr id="40" name="Flowchart: Summing Junction 39">
              <a:extLst>
                <a:ext uri="{FF2B5EF4-FFF2-40B4-BE49-F238E27FC236}">
                  <a16:creationId xmlns:a16="http://schemas.microsoft.com/office/drawing/2014/main" id="{65CA11D8-7A24-3078-A187-DB43D99C8C27}"/>
                </a:ext>
              </a:extLst>
            </p:cNvPr>
            <p:cNvSpPr/>
            <p:nvPr/>
          </p:nvSpPr>
          <p:spPr>
            <a:xfrm>
              <a:off x="6092499" y="4058794"/>
              <a:ext cx="128120" cy="128120"/>
            </a:xfrm>
            <a:prstGeom prst="flowChartSummingJunction">
              <a:avLst/>
            </a:prstGeom>
            <a:solidFill>
              <a:srgbClr val="0033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 dirty="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281395BB-BD93-65C5-8A73-B49D11A3C1AB}"/>
              </a:ext>
            </a:extLst>
          </p:cNvPr>
          <p:cNvSpPr txBox="1"/>
          <p:nvPr/>
        </p:nvSpPr>
        <p:spPr>
          <a:xfrm>
            <a:off x="3226274" y="1541594"/>
            <a:ext cx="5478916" cy="321818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dirty="0">
                <a:solidFill>
                  <a:schemeClr val="bg1"/>
                </a:solidFill>
              </a:rPr>
              <a:t>Attain certainty – focus on business growth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2CF1636-676B-5DC9-8683-EC07E76B030C}"/>
              </a:ext>
            </a:extLst>
          </p:cNvPr>
          <p:cNvSpPr txBox="1"/>
          <p:nvPr/>
        </p:nvSpPr>
        <p:spPr>
          <a:xfrm>
            <a:off x="3226274" y="2060709"/>
            <a:ext cx="5478916" cy="321818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dirty="0">
                <a:solidFill>
                  <a:schemeClr val="bg1"/>
                </a:solidFill>
              </a:rPr>
              <a:t>Consideration to case fact – less generalization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B3A3D7B-7001-8A56-03FE-0A57E60B2168}"/>
              </a:ext>
            </a:extLst>
          </p:cNvPr>
          <p:cNvSpPr txBox="1"/>
          <p:nvPr/>
        </p:nvSpPr>
        <p:spPr>
          <a:xfrm>
            <a:off x="3241735" y="2629199"/>
            <a:ext cx="5478916" cy="321818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dirty="0">
                <a:solidFill>
                  <a:schemeClr val="bg1"/>
                </a:solidFill>
              </a:rPr>
              <a:t>Can prove to be tax efficient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20EE579-D84D-5525-FA1C-7D6FD679D3AA}"/>
              </a:ext>
            </a:extLst>
          </p:cNvPr>
          <p:cNvSpPr txBox="1"/>
          <p:nvPr/>
        </p:nvSpPr>
        <p:spPr>
          <a:xfrm>
            <a:off x="3312298" y="3138743"/>
            <a:ext cx="5478916" cy="321818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1500" dirty="0">
                <a:solidFill>
                  <a:schemeClr val="bg1"/>
                </a:solidFill>
              </a:rPr>
              <a:t>Time saving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1906A4D-3E96-0479-00BE-8B034AF0A548}"/>
              </a:ext>
            </a:extLst>
          </p:cNvPr>
          <p:cNvSpPr txBox="1"/>
          <p:nvPr/>
        </p:nvSpPr>
        <p:spPr>
          <a:xfrm>
            <a:off x="893937" y="4209420"/>
            <a:ext cx="2364510" cy="240146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300" b="1" dirty="0">
                <a:solidFill>
                  <a:srgbClr val="FFC000"/>
                </a:solidFill>
              </a:rPr>
              <a:t>Advance Pricing Agreement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A2B79AA-D3A5-130C-4876-2DF273EA61C6}"/>
              </a:ext>
            </a:extLst>
          </p:cNvPr>
          <p:cNvSpPr txBox="1"/>
          <p:nvPr/>
        </p:nvSpPr>
        <p:spPr>
          <a:xfrm>
            <a:off x="3684332" y="4213505"/>
            <a:ext cx="2463309" cy="236061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300" b="1" dirty="0">
                <a:solidFill>
                  <a:srgbClr val="FFC000"/>
                </a:solidFill>
              </a:rPr>
              <a:t>Mutual Agreement Procedure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AD5C6BA-7613-794E-D647-EB7362F2AE4F}"/>
              </a:ext>
            </a:extLst>
          </p:cNvPr>
          <p:cNvGrpSpPr/>
          <p:nvPr/>
        </p:nvGrpSpPr>
        <p:grpSpPr>
          <a:xfrm>
            <a:off x="2713126" y="3899868"/>
            <a:ext cx="317209" cy="369576"/>
            <a:chOff x="6020269" y="4026041"/>
            <a:chExt cx="267845" cy="367712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28C43881-B628-4D24-5D2B-BFADB1BB3BC0}"/>
                </a:ext>
              </a:extLst>
            </p:cNvPr>
            <p:cNvSpPr/>
            <p:nvPr/>
          </p:nvSpPr>
          <p:spPr>
            <a:xfrm>
              <a:off x="6020269" y="4125908"/>
              <a:ext cx="267845" cy="267845"/>
            </a:xfrm>
            <a:prstGeom prst="ellipse">
              <a:avLst/>
            </a:prstGeom>
            <a:solidFill>
              <a:srgbClr val="00338D"/>
            </a:solidFill>
            <a:ln>
              <a:solidFill>
                <a:srgbClr val="003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/>
            </a:p>
          </p:txBody>
        </p:sp>
        <p:sp>
          <p:nvSpPr>
            <p:cNvPr id="56" name="Donut 62">
              <a:extLst>
                <a:ext uri="{FF2B5EF4-FFF2-40B4-BE49-F238E27FC236}">
                  <a16:creationId xmlns:a16="http://schemas.microsoft.com/office/drawing/2014/main" id="{EB21DEEF-14A3-D1B9-0807-5E8DD82E9D9D}"/>
                </a:ext>
              </a:extLst>
            </p:cNvPr>
            <p:cNvSpPr/>
            <p:nvPr/>
          </p:nvSpPr>
          <p:spPr>
            <a:xfrm>
              <a:off x="6059746" y="4026041"/>
              <a:ext cx="193626" cy="193626"/>
            </a:xfrm>
            <a:prstGeom prst="donut">
              <a:avLst>
                <a:gd name="adj" fmla="val 18322"/>
              </a:avLst>
            </a:prstGeom>
            <a:solidFill>
              <a:srgbClr val="00338D"/>
            </a:solidFill>
            <a:ln>
              <a:solidFill>
                <a:srgbClr val="003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>
                <a:solidFill>
                  <a:schemeClr val="tx1"/>
                </a:solidFill>
              </a:endParaRPr>
            </a:p>
          </p:txBody>
        </p:sp>
        <p:sp>
          <p:nvSpPr>
            <p:cNvPr id="57" name="Flowchart: Summing Junction 56">
              <a:extLst>
                <a:ext uri="{FF2B5EF4-FFF2-40B4-BE49-F238E27FC236}">
                  <a16:creationId xmlns:a16="http://schemas.microsoft.com/office/drawing/2014/main" id="{2A7E4BBC-83DC-2A68-CC2D-8C3A0E899CF4}"/>
                </a:ext>
              </a:extLst>
            </p:cNvPr>
            <p:cNvSpPr/>
            <p:nvPr/>
          </p:nvSpPr>
          <p:spPr>
            <a:xfrm>
              <a:off x="6092499" y="4058794"/>
              <a:ext cx="128120" cy="128120"/>
            </a:xfrm>
            <a:prstGeom prst="flowChartSummingJunction">
              <a:avLst/>
            </a:prstGeom>
            <a:solidFill>
              <a:srgbClr val="0033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2" dirty="0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C36242D2-E951-4368-1E60-6584E172AE02}"/>
              </a:ext>
            </a:extLst>
          </p:cNvPr>
          <p:cNvSpPr txBox="1"/>
          <p:nvPr/>
        </p:nvSpPr>
        <p:spPr>
          <a:xfrm>
            <a:off x="7114364" y="4211140"/>
            <a:ext cx="2364510" cy="240146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200" b="1" dirty="0">
                <a:solidFill>
                  <a:srgbClr val="FFC000"/>
                </a:solidFill>
              </a:rPr>
              <a:t>Safe </a:t>
            </a:r>
            <a:r>
              <a:rPr lang="en-US" sz="1200" b="1" dirty="0" err="1">
                <a:solidFill>
                  <a:srgbClr val="FFC000"/>
                </a:solidFill>
              </a:rPr>
              <a:t>Harbour</a:t>
            </a:r>
            <a:r>
              <a:rPr lang="en-US" sz="1200" b="1" dirty="0">
                <a:solidFill>
                  <a:srgbClr val="FFC000"/>
                </a:solidFill>
              </a:rPr>
              <a:t> </a:t>
            </a:r>
            <a:r>
              <a:rPr lang="en-US" sz="1300" b="1" dirty="0">
                <a:solidFill>
                  <a:srgbClr val="FFC000"/>
                </a:solidFill>
              </a:rPr>
              <a:t>Rules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2E81A13-C69F-9B7D-F9EF-30DFC56C1064}"/>
              </a:ext>
            </a:extLst>
          </p:cNvPr>
          <p:cNvSpPr txBox="1"/>
          <p:nvPr/>
        </p:nvSpPr>
        <p:spPr>
          <a:xfrm>
            <a:off x="729673" y="4599712"/>
            <a:ext cx="2582625" cy="800636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Traction for technology (</a:t>
            </a:r>
            <a:r>
              <a:rPr lang="en-US" sz="1200" i="1" dirty="0">
                <a:solidFill>
                  <a:schemeClr val="bg1"/>
                </a:solidFill>
              </a:rPr>
              <a:t>IT/ITES</a:t>
            </a:r>
            <a:r>
              <a:rPr lang="en-US" sz="1200" dirty="0">
                <a:solidFill>
                  <a:schemeClr val="bg1"/>
                </a:solidFill>
              </a:rPr>
              <a:t>) companies – 32 APAs concluded in FY 23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Consistent reduction in time taken to conclude APA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Positive outlook for BAPAs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DC49E49-6999-A0E8-57CD-97ECCC63339D}"/>
              </a:ext>
            </a:extLst>
          </p:cNvPr>
          <p:cNvSpPr txBox="1"/>
          <p:nvPr/>
        </p:nvSpPr>
        <p:spPr>
          <a:xfrm>
            <a:off x="3624673" y="4603906"/>
            <a:ext cx="2582625" cy="800636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Frequent competent authority meetings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Focused discussion to resolve pending disputes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F66CE3F-46B3-7C04-68BF-76008A37CF1C}"/>
              </a:ext>
            </a:extLst>
          </p:cNvPr>
          <p:cNvSpPr txBox="1"/>
          <p:nvPr/>
        </p:nvSpPr>
        <p:spPr>
          <a:xfrm>
            <a:off x="6528695" y="4599712"/>
            <a:ext cx="3224905" cy="800636"/>
          </a:xfrm>
          <a:prstGeom prst="rect">
            <a:avLst/>
          </a:prstGeom>
          <a:noFill/>
        </p:spPr>
        <p:txBody>
          <a:bodyPr wrap="square" lIns="54610" tIns="54610" rIns="54610" bIns="54610" rtlCol="0">
            <a:no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</a:rPr>
              <a:t>Higher rates for cost plus technology companies 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200" b="1" dirty="0">
                <a:solidFill>
                  <a:srgbClr val="009A44"/>
                </a:solidFill>
              </a:rPr>
              <a:t>Expected rationalization of rate per Budget announcement by FM 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349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hard hat&#10;&#10;Description automatically generated">
            <a:extLst>
              <a:ext uri="{FF2B5EF4-FFF2-40B4-BE49-F238E27FC236}">
                <a16:creationId xmlns:a16="http://schemas.microsoft.com/office/drawing/2014/main" id="{2E15836C-735C-0FE4-91B1-2EA7D2B10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1141" y="1728316"/>
            <a:ext cx="3918858" cy="3716510"/>
          </a:xfrm>
          <a:prstGeom prst="rect">
            <a:avLst/>
          </a:prstGeom>
        </p:spPr>
      </p:pic>
      <p:pic>
        <p:nvPicPr>
          <p:cNvPr id="2" name="Picture 1" descr="A blue and purple background with circles and a blue circle">
            <a:extLst>
              <a:ext uri="{FF2B5EF4-FFF2-40B4-BE49-F238E27FC236}">
                <a16:creationId xmlns:a16="http://schemas.microsoft.com/office/drawing/2014/main" id="{9D234821-AFB3-2F3A-42DA-F8F4614709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0A80DEE-7BBA-B452-ACBB-56985AD87328}"/>
              </a:ext>
            </a:extLst>
          </p:cNvPr>
          <p:cNvSpPr txBox="1">
            <a:spLocks/>
          </p:cNvSpPr>
          <p:nvPr/>
        </p:nvSpPr>
        <p:spPr>
          <a:xfrm>
            <a:off x="995363" y="1435300"/>
            <a:ext cx="5938837" cy="351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110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PMG Bold" panose="020B0803030202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7342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USED" val="KPMGFONT"/>
  <p:tag name="CREATEDBY" val="Global PowerPoint Toolbar"/>
  <p:tag name="TOOLBARVERSION" val="5.30a"/>
  <p:tag name="TYPE" val="ScreenWide"/>
  <p:tag name="KEYWORD" val="SCREENWIDE"/>
  <p:tag name="TEMPLATEVERSION" val="17/07/2017 11:56:04"/>
</p:tagLst>
</file>

<file path=ppt/theme/theme1.xml><?xml version="1.0" encoding="utf-8"?>
<a:theme xmlns:a="http://schemas.openxmlformats.org/drawingml/2006/main" name="KPMG_Widescreen_16:9 02/02/2016">
  <a:themeElements>
    <a:clrScheme name="New KPMG Colours">
      <a:dk1>
        <a:srgbClr val="000000"/>
      </a:dk1>
      <a:lt1>
        <a:sysClr val="window" lastClr="FFFFFF"/>
      </a:lt1>
      <a:dk2>
        <a:srgbClr val="00338D"/>
      </a:dk2>
      <a:lt2>
        <a:srgbClr val="F0F0F0"/>
      </a:lt2>
      <a:accent1>
        <a:srgbClr val="0091DA"/>
      </a:accent1>
      <a:accent2>
        <a:srgbClr val="6D2077"/>
      </a:accent2>
      <a:accent3>
        <a:srgbClr val="005EB8"/>
      </a:accent3>
      <a:accent4>
        <a:srgbClr val="00A3A1"/>
      </a:accent4>
      <a:accent5>
        <a:srgbClr val="EAAA00"/>
      </a:accent5>
      <a:accent6>
        <a:srgbClr val="43B02A"/>
      </a:accent6>
      <a:hlink>
        <a:srgbClr val="0091DA"/>
      </a:hlink>
      <a:folHlink>
        <a:srgbClr val="0091DA"/>
      </a:folHlink>
    </a:clrScheme>
    <a:fontScheme name="KPMG">
      <a:majorFont>
        <a:latin typeface="KPMG Extralight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54610" tIns="54610" rIns="54610" bIns="54610" rtlCol="0" anchor="ctr"/>
      <a:lstStyle>
        <a:defPPr algn="l">
          <a:defRPr sz="15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54610" tIns="54610" rIns="54610" bIns="54610" rtlCol="0">
        <a:noAutofit/>
      </a:bodyPr>
      <a:lstStyle>
        <a:defPPr>
          <a:spcAft>
            <a:spcPts val="600"/>
          </a:spcAft>
          <a:defRPr sz="15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Medium Blue">
      <a:srgbClr val="005EB8"/>
    </a:custClr>
    <a:custClr name="Light Blue">
      <a:srgbClr val="0091DA"/>
    </a:custClr>
    <a:custClr name="Violet">
      <a:srgbClr val="483698"/>
    </a:custClr>
    <a:custClr name="Purple">
      <a:srgbClr val="470A68"/>
    </a:custClr>
    <a:custClr name="Light Purple">
      <a:srgbClr val="6D2077"/>
    </a:custClr>
    <a:custClr name="Green">
      <a:srgbClr val="00A3A1"/>
    </a:custClr>
    <a:custClr name="Dark Green">
      <a:srgbClr val="009A44"/>
    </a:custClr>
    <a:custClr name="Light Green">
      <a:srgbClr val="43B02A"/>
    </a:custClr>
    <a:custClr name="Yellow">
      <a:srgbClr val="EAAA00"/>
    </a:custClr>
    <a:custClr name="Orange">
      <a:srgbClr val="F68D2E"/>
    </a:custClr>
    <a:custClr name="Red ">
      <a:srgbClr val="BC204B"/>
    </a:custClr>
    <a:custClr name="Pink">
      <a:srgbClr val="C6007E"/>
    </a:custClr>
    <a:custClr name="Dark Brown">
      <a:srgbClr val="753F19"/>
    </a:custClr>
    <a:custClr name="Light Brown">
      <a:srgbClr val="9B642E"/>
    </a:custClr>
    <a:custClr name="Olive">
      <a:srgbClr val="9D9375"/>
    </a:custClr>
    <a:custClr name="Beige">
      <a:srgbClr val="E3BC9F"/>
    </a:custClr>
    <a:custClr name="Light Pink">
      <a:srgbClr val="E36877"/>
    </a:custClr>
  </a:custClrLst>
  <a:extLst>
    <a:ext uri="{05A4C25C-085E-4340-85A3-A5531E510DB2}">
      <thm15:themeFamily xmlns:thm15="http://schemas.microsoft.com/office/thememl/2012/main" name="KPMG Widescreen Standard Template.potx" id="{C73AE79B-2CEF-4426-A99A-369AC5D8AEFC}" vid="{DDE9EEF4-DA18-4F0F-81B0-593B7DF991DE}"/>
    </a:ext>
  </a:extLst>
</a:theme>
</file>

<file path=ppt/theme/theme2.xml><?xml version="1.0" encoding="utf-8"?>
<a:theme xmlns:a="http://schemas.openxmlformats.org/drawingml/2006/main" name="2_KPMG_Widescreen_16:9 02/02/2016">
  <a:themeElements>
    <a:clrScheme name="New KPMG Colours">
      <a:dk1>
        <a:srgbClr val="000000"/>
      </a:dk1>
      <a:lt1>
        <a:sysClr val="window" lastClr="FFFFFF"/>
      </a:lt1>
      <a:dk2>
        <a:srgbClr val="00338D"/>
      </a:dk2>
      <a:lt2>
        <a:srgbClr val="F0F0F0"/>
      </a:lt2>
      <a:accent1>
        <a:srgbClr val="0091DA"/>
      </a:accent1>
      <a:accent2>
        <a:srgbClr val="6D2077"/>
      </a:accent2>
      <a:accent3>
        <a:srgbClr val="005EB8"/>
      </a:accent3>
      <a:accent4>
        <a:srgbClr val="00A3A1"/>
      </a:accent4>
      <a:accent5>
        <a:srgbClr val="EAAA00"/>
      </a:accent5>
      <a:accent6>
        <a:srgbClr val="43B02A"/>
      </a:accent6>
      <a:hlink>
        <a:srgbClr val="0091DA"/>
      </a:hlink>
      <a:folHlink>
        <a:srgbClr val="0091DA"/>
      </a:folHlink>
    </a:clrScheme>
    <a:fontScheme name="KPMG">
      <a:majorFont>
        <a:latin typeface="KPMG Extralight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54610" tIns="54610" rIns="54610" bIns="54610" rtlCol="0" anchor="ctr"/>
      <a:lstStyle>
        <a:defPPr algn="l">
          <a:defRPr sz="15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54610" tIns="54610" rIns="54610" bIns="54610" rtlCol="0">
        <a:noAutofit/>
      </a:bodyPr>
      <a:lstStyle>
        <a:defPPr>
          <a:spcAft>
            <a:spcPts val="600"/>
          </a:spcAft>
          <a:defRPr sz="15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Medium Blue">
      <a:srgbClr val="005EB8"/>
    </a:custClr>
    <a:custClr name="Light Blue">
      <a:srgbClr val="0091DA"/>
    </a:custClr>
    <a:custClr name="Violet">
      <a:srgbClr val="483698"/>
    </a:custClr>
    <a:custClr name="Purple">
      <a:srgbClr val="470A68"/>
    </a:custClr>
    <a:custClr name="Light Purple">
      <a:srgbClr val="6D2077"/>
    </a:custClr>
    <a:custClr name="Green">
      <a:srgbClr val="00A3A1"/>
    </a:custClr>
    <a:custClr name="Dark Green">
      <a:srgbClr val="009A44"/>
    </a:custClr>
    <a:custClr name="Light Green">
      <a:srgbClr val="43B02A"/>
    </a:custClr>
    <a:custClr name="Yellow">
      <a:srgbClr val="EAAA00"/>
    </a:custClr>
    <a:custClr name="Orange">
      <a:srgbClr val="F68D2E"/>
    </a:custClr>
    <a:custClr name="Red ">
      <a:srgbClr val="BC204B"/>
    </a:custClr>
    <a:custClr name="Pink">
      <a:srgbClr val="C6007E"/>
    </a:custClr>
    <a:custClr name="Dark Brown">
      <a:srgbClr val="753F19"/>
    </a:custClr>
    <a:custClr name="Light Brown">
      <a:srgbClr val="9B642E"/>
    </a:custClr>
    <a:custClr name="Olive">
      <a:srgbClr val="9D9375"/>
    </a:custClr>
    <a:custClr name="Beige">
      <a:srgbClr val="E3BC9F"/>
    </a:custClr>
    <a:custClr name="Light Pink">
      <a:srgbClr val="E36877"/>
    </a:custClr>
  </a:custClrLst>
  <a:extLst>
    <a:ext uri="{05A4C25C-085E-4340-85A3-A5531E510DB2}">
      <thm15:themeFamily xmlns:thm15="http://schemas.microsoft.com/office/thememl/2012/main" name="KPMG Widescreen Standard Template.potx" id="{7E36A47F-8937-4E03-8922-5E63CF4E6A7B}" vid="{F5BB345B-9503-41A4-93C9-3C2127C3E2E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3683</TotalTime>
  <Words>598</Words>
  <Application>Microsoft Office PowerPoint</Application>
  <PresentationFormat>Widescreen</PresentationFormat>
  <Paragraphs>125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KPMG Bold</vt:lpstr>
      <vt:lpstr>KPMG Extralight</vt:lpstr>
      <vt:lpstr>Univers for KPMG</vt:lpstr>
      <vt:lpstr>Wingdings</vt:lpstr>
      <vt:lpstr>KPMG_Widescreen_16:9 02/02/2016</vt:lpstr>
      <vt:lpstr>2_KPMG_Widescreen_16:9 02/02/2016</vt:lpstr>
      <vt:lpstr>Global Capability Centres  Opportunities and transformation amidst complexity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KPMG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Wide screen template</dc:title>
  <dc:creator>KPMG</dc:creator>
  <cp:lastModifiedBy>Jain, Atul</cp:lastModifiedBy>
  <cp:revision>118</cp:revision>
  <cp:lastPrinted>2025-11-15T07:58:05Z</cp:lastPrinted>
  <dcterms:created xsi:type="dcterms:W3CDTF">2021-12-08T11:29:39Z</dcterms:created>
  <dcterms:modified xsi:type="dcterms:W3CDTF">2025-11-15T08:06:34Z</dcterms:modified>
  <cp:category>KPMG Confidential</cp:category>
</cp:coreProperties>
</file>